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69" r:id="rId2"/>
  </p:sldMasterIdLst>
  <p:sldIdLst>
    <p:sldId id="278" r:id="rId3"/>
    <p:sldId id="287" r:id="rId4"/>
    <p:sldId id="284" r:id="rId5"/>
    <p:sldId id="285" r:id="rId6"/>
    <p:sldId id="286" r:id="rId7"/>
    <p:sldId id="259" r:id="rId8"/>
    <p:sldId id="256" r:id="rId9"/>
    <p:sldId id="279" r:id="rId10"/>
    <p:sldId id="262" r:id="rId11"/>
    <p:sldId id="258" r:id="rId12"/>
    <p:sldId id="272" r:id="rId13"/>
    <p:sldId id="263" r:id="rId14"/>
    <p:sldId id="265" r:id="rId15"/>
    <p:sldId id="273" r:id="rId16"/>
    <p:sldId id="274" r:id="rId17"/>
    <p:sldId id="264" r:id="rId18"/>
    <p:sldId id="266" r:id="rId19"/>
    <p:sldId id="268" r:id="rId20"/>
    <p:sldId id="277" r:id="rId21"/>
    <p:sldId id="275" r:id="rId22"/>
    <p:sldId id="276" r:id="rId23"/>
    <p:sldId id="399" r:id="rId24"/>
    <p:sldId id="398" r:id="rId25"/>
    <p:sldId id="271" r:id="rId2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p:cViewPr varScale="1">
        <p:scale>
          <a:sx n="115" d="100"/>
          <a:sy n="115" d="100"/>
        </p:scale>
        <p:origin x="432"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4464028"/>
            <a:ext cx="9144000" cy="1641490"/>
          </a:xfrm>
        </p:spPr>
        <p:txBody>
          <a:bodyPr wrap="none" anchor="t">
            <a:normAutofit/>
          </a:bodyPr>
          <a:lstStyle>
            <a:lvl1pPr algn="r">
              <a:defRPr sz="9600" b="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2209799" y="3694375"/>
            <a:ext cx="9144000" cy="754025"/>
          </a:xfrm>
        </p:spPr>
        <p:txBody>
          <a:bodyPr anchor="b">
            <a:normAutofit/>
          </a:bodyPr>
          <a:lstStyle>
            <a:lvl1pPr marL="0" indent="0" algn="r">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ECD19FB2-3AAB-4D03-B13A-2960828C78E3}" type="datetimeFigureOut">
              <a:rPr lang="en-US" dirty="0"/>
              <a:t>4/19/2021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367160"/>
            <a:ext cx="10515600" cy="819355"/>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39788" y="987425"/>
            <a:ext cx="10515600" cy="337973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8" y="5186516"/>
            <a:ext cx="10514012" cy="682472"/>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B80C674-7DFC-42FE-B9CD-82963CDB1557}" type="datetimeFigureOut">
              <a:rPr lang="en-US" dirty="0"/>
              <a:t>4/19/2021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3534344"/>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839788" y="4489399"/>
            <a:ext cx="10514012" cy="1501826"/>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076456F-F47D-4F25-8053-2A695DA0CA7D}" type="datetimeFigureOut">
              <a:rPr lang="en-US" dirty="0"/>
              <a:t>4/19/2021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365125"/>
            <a:ext cx="9302752" cy="2992904"/>
          </a:xfrm>
        </p:spPr>
        <p:txBody>
          <a:bodyPr anchor="ctr"/>
          <a:lstStyle>
            <a:lvl1pPr>
              <a:defRPr sz="44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838200" y="4501729"/>
            <a:ext cx="10512424" cy="1489496"/>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D6C7379-69CC-4837-9905-BEBA22830C8A}" type="datetimeFigureOut">
              <a:rPr lang="en-US" dirty="0"/>
              <a:t>4/19/2021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
        <p:nvSpPr>
          <p:cNvPr id="9" name="TextBox 8"/>
          <p:cNvSpPr txBox="1"/>
          <p:nvPr/>
        </p:nvSpPr>
        <p:spPr>
          <a:xfrm>
            <a:off x="1111044"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39788" y="2326967"/>
            <a:ext cx="10515600" cy="2511835"/>
          </a:xfrm>
        </p:spPr>
        <p:txBody>
          <a:bodyPr anchor="b">
            <a:normAutofit/>
          </a:bodyPr>
          <a:lstStyle>
            <a:lvl1pPr>
              <a:defRPr sz="5400"/>
            </a:lvl1pPr>
          </a:lstStyle>
          <a:p>
            <a:r>
              <a:rPr lang="en-US"/>
              <a:t>Click to edit Master title style</a:t>
            </a:r>
            <a:endParaRPr lang="en-US" dirty="0"/>
          </a:p>
        </p:txBody>
      </p:sp>
      <p:sp>
        <p:nvSpPr>
          <p:cNvPr id="4" name="Text Placeholder 3"/>
          <p:cNvSpPr>
            <a:spLocks noGrp="1"/>
          </p:cNvSpPr>
          <p:nvPr>
            <p:ph type="body" sz="half" idx="2"/>
          </p:nvPr>
        </p:nvSpPr>
        <p:spPr>
          <a:xfrm>
            <a:off x="839788" y="4850581"/>
            <a:ext cx="10514012" cy="1140644"/>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9EB8B7E-8AEE-4F10-BFEE-C999AD004D36}" type="datetimeFigureOut">
              <a:rPr lang="en-US" dirty="0"/>
              <a:t>4/19/2021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838200" y="365125"/>
            <a:ext cx="10515600" cy="1325563"/>
          </a:xfrm>
        </p:spPr>
        <p:txBody>
          <a:bodyPr/>
          <a:lstStyle/>
          <a:p>
            <a:r>
              <a:rPr lang="en-US"/>
              <a:t>Click to edit Master title style</a:t>
            </a:r>
            <a:endParaRPr lang="en-US" dirty="0"/>
          </a:p>
        </p:txBody>
      </p:sp>
      <p:sp>
        <p:nvSpPr>
          <p:cNvPr id="7" name="Text Placeholder 2"/>
          <p:cNvSpPr>
            <a:spLocks noGrp="1"/>
          </p:cNvSpPr>
          <p:nvPr>
            <p:ph type="body" idx="1"/>
          </p:nvPr>
        </p:nvSpPr>
        <p:spPr>
          <a:xfrm>
            <a:off x="1337282" y="1885950"/>
            <a:ext cx="2946866" cy="576262"/>
          </a:xfrm>
        </p:spPr>
        <p:txBody>
          <a:bodyPr anchor="b">
            <a:noAutofit/>
          </a:bodyPr>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1356798" y="257175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587994" y="1885950"/>
            <a:ext cx="2936241" cy="576262"/>
          </a:xfrm>
        </p:spPr>
        <p:txBody>
          <a:bodyPr vert="horz" lIns="91440" tIns="45720" rIns="91440" bIns="45720" rtlCol="0" anchor="b">
            <a:no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a:t>Click to edit Master text styles</a:t>
            </a:r>
          </a:p>
        </p:txBody>
      </p:sp>
      <p:sp>
        <p:nvSpPr>
          <p:cNvPr id="10" name="Text Placeholder 3"/>
          <p:cNvSpPr>
            <a:spLocks noGrp="1"/>
          </p:cNvSpPr>
          <p:nvPr>
            <p:ph type="body" sz="half" idx="16"/>
          </p:nvPr>
        </p:nvSpPr>
        <p:spPr>
          <a:xfrm>
            <a:off x="4577441" y="257175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829035" y="1885950"/>
            <a:ext cx="2932113" cy="576262"/>
          </a:xfrm>
        </p:spPr>
        <p:txBody>
          <a:bodyPr vert="horz" lIns="91440" tIns="45720" rIns="91440" bIns="45720" rtlCol="0" anchor="b">
            <a:noAutofit/>
          </a:bodyPr>
          <a:lstStyle>
            <a:lvl1pPr>
              <a:buNone/>
              <a:defRPr lang="en-US" sz="24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a:t>Click to edit Master text styles</a:t>
            </a:r>
          </a:p>
        </p:txBody>
      </p:sp>
      <p:sp>
        <p:nvSpPr>
          <p:cNvPr id="12" name="Text Placeholder 3"/>
          <p:cNvSpPr>
            <a:spLocks noGrp="1"/>
          </p:cNvSpPr>
          <p:nvPr>
            <p:ph type="body" sz="half" idx="17"/>
          </p:nvPr>
        </p:nvSpPr>
        <p:spPr>
          <a:xfrm>
            <a:off x="7829035" y="257175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8668F3F9-58BC-440B-B37B-805B9055EF92}" type="datetimeFigureOut">
              <a:rPr lang="en-US" dirty="0"/>
              <a:t>4/19/2021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838200" y="365125"/>
            <a:ext cx="10515600" cy="1325563"/>
          </a:xfrm>
        </p:spPr>
        <p:txBody>
          <a:bodyPr/>
          <a:lstStyle/>
          <a:p>
            <a:r>
              <a:rPr lang="en-US"/>
              <a:t>Click to edit Master title style</a:t>
            </a:r>
            <a:endParaRPr lang="en-US" dirty="0"/>
          </a:p>
        </p:txBody>
      </p:sp>
      <p:sp>
        <p:nvSpPr>
          <p:cNvPr id="19" name="Text Placeholder 2"/>
          <p:cNvSpPr>
            <a:spLocks noGrp="1"/>
          </p:cNvSpPr>
          <p:nvPr>
            <p:ph type="body" idx="1"/>
          </p:nvPr>
        </p:nvSpPr>
        <p:spPr>
          <a:xfrm>
            <a:off x="1332085" y="4297503"/>
            <a:ext cx="2940050"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332085" y="2256354"/>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1" name="Text Placeholder 3"/>
          <p:cNvSpPr>
            <a:spLocks noGrp="1"/>
          </p:cNvSpPr>
          <p:nvPr>
            <p:ph type="body" sz="half" idx="18"/>
          </p:nvPr>
        </p:nvSpPr>
        <p:spPr>
          <a:xfrm>
            <a:off x="1332085" y="4873765"/>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568997" y="4297503"/>
            <a:ext cx="2930525"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568996" y="2256354"/>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4" name="Text Placeholder 3"/>
          <p:cNvSpPr>
            <a:spLocks noGrp="1"/>
          </p:cNvSpPr>
          <p:nvPr>
            <p:ph type="body" sz="half" idx="19"/>
          </p:nvPr>
        </p:nvSpPr>
        <p:spPr>
          <a:xfrm>
            <a:off x="4567644" y="4873764"/>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804322" y="4297503"/>
            <a:ext cx="2932113"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804321" y="2256354"/>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7" name="Text Placeholder 3"/>
          <p:cNvSpPr>
            <a:spLocks noGrp="1"/>
          </p:cNvSpPr>
          <p:nvPr>
            <p:ph type="body" sz="half" idx="20"/>
          </p:nvPr>
        </p:nvSpPr>
        <p:spPr>
          <a:xfrm>
            <a:off x="7804197" y="4873762"/>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0D5A53AF-48EA-489D-8260-9DCAB666386A}" type="datetimeFigureOut">
              <a:rPr lang="en-US" dirty="0"/>
              <a:t>4/19/2021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DED02AE-B9A4-47BD-AF8E-97E16144138B}" type="datetimeFigureOut">
              <a:rPr lang="en-US" dirty="0"/>
              <a:t>4/19/2021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F0FD78B-DB02-4362-BCDC-98A55456977C}" type="datetimeFigureOut">
              <a:rPr lang="en-US" dirty="0"/>
              <a:t>4/19/2021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lvl1pPr>
              <a:defRPr b="0" i="0">
                <a:solidFill>
                  <a:schemeClr val="bg1"/>
                </a:solidFill>
                <a:latin typeface="+mj-lt"/>
                <a:cs typeface="25 Helvetica UltraLight"/>
              </a:defRPr>
            </a:lvl1pPr>
          </a:lstStyle>
          <a:p>
            <a:r>
              <a:rPr lang="en-US" dirty="0"/>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b="0" i="0">
                <a:solidFill>
                  <a:schemeClr val="bg1"/>
                </a:solidFill>
                <a:latin typeface="+mn-lt"/>
                <a:cs typeface="36 Helvetica ThinItalic"/>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8163484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i="0">
                <a:solidFill>
                  <a:schemeClr val="bg1"/>
                </a:solidFill>
                <a:latin typeface="+mj-lt"/>
                <a:cs typeface="25 Helvetica UltraLight"/>
              </a:defRPr>
            </a:lvl1pPr>
          </a:lstStyle>
          <a:p>
            <a:r>
              <a:rPr lang="en-US" dirty="0"/>
              <a:t>Click to edit Master title style</a:t>
            </a:r>
          </a:p>
        </p:txBody>
      </p:sp>
      <p:sp>
        <p:nvSpPr>
          <p:cNvPr id="3" name="Content Placeholder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864660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9916976-5D93-46E4-A98A-FAD63E4D0EA8}" type="datetimeFigureOut">
              <a:rPr lang="en-US" dirty="0"/>
              <a:t>4/19/2021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solidFill>
                  <a:schemeClr val="bg1"/>
                </a:solidFill>
              </a:defRPr>
            </a:lvl1pPr>
          </a:lstStyle>
          <a:p>
            <a:r>
              <a:rPr lang="en-US" dirty="0"/>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19845492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dirty="0"/>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97600" y="1600201"/>
            <a:ext cx="5384800" cy="4525963"/>
          </a:xfrm>
        </p:spPr>
        <p:txBody>
          <a:bodyPr/>
          <a:lstStyle>
            <a:lvl1pPr>
              <a:defRPr sz="2800">
                <a:solidFill>
                  <a:srgbClr val="FFFFFF"/>
                </a:solidFill>
              </a:defRPr>
            </a:lvl1pPr>
            <a:lvl2pPr>
              <a:defRPr sz="2400">
                <a:solidFill>
                  <a:srgbClr val="FFFFFF"/>
                </a:solidFill>
              </a:defRPr>
            </a:lvl2pPr>
            <a:lvl3pPr>
              <a:defRPr sz="2000">
                <a:solidFill>
                  <a:srgbClr val="FFFFFF"/>
                </a:solidFill>
              </a:defRPr>
            </a:lvl3pPr>
            <a:lvl4pPr>
              <a:defRPr sz="1800">
                <a:solidFill>
                  <a:srgbClr val="FFFFFF"/>
                </a:solidFill>
              </a:defRPr>
            </a:lvl4pPr>
            <a:lvl5pPr>
              <a:defRPr sz="1800">
                <a:solidFill>
                  <a:srgbClr val="FFFFFF"/>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6253817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FFFFFF"/>
                </a:solidFill>
              </a:defRPr>
            </a:lvl1pPr>
          </a:lstStyle>
          <a:p>
            <a:r>
              <a:rPr lang="en-US" dirty="0"/>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solidFill>
                  <a:srgbClr val="FFFFF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solidFill>
                  <a:srgbClr val="FFFFFF"/>
                </a:solidFill>
              </a:defRPr>
            </a:lvl1pPr>
            <a:lvl2pPr>
              <a:defRPr sz="2000">
                <a:solidFill>
                  <a:srgbClr val="FFFFFF"/>
                </a:solidFill>
              </a:defRPr>
            </a:lvl2pPr>
            <a:lvl3pPr>
              <a:defRPr sz="1800">
                <a:solidFill>
                  <a:srgbClr val="FFFFFF"/>
                </a:solidFill>
              </a:defRPr>
            </a:lvl3pPr>
            <a:lvl4pPr>
              <a:defRPr sz="1600">
                <a:solidFill>
                  <a:srgbClr val="FFFFFF"/>
                </a:solidFill>
              </a:defRPr>
            </a:lvl4pPr>
            <a:lvl5pPr>
              <a:defRPr sz="1600">
                <a:solidFill>
                  <a:srgbClr val="FFFFFF"/>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solidFill>
                  <a:srgbClr val="FFFFF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solidFill>
                  <a:srgbClr val="FFFFFF"/>
                </a:solidFill>
              </a:defRPr>
            </a:lvl1pPr>
            <a:lvl2pPr>
              <a:defRPr sz="2000">
                <a:solidFill>
                  <a:srgbClr val="FFFFFF"/>
                </a:solidFill>
              </a:defRPr>
            </a:lvl2pPr>
            <a:lvl3pPr>
              <a:defRPr sz="1800">
                <a:solidFill>
                  <a:srgbClr val="FFFFFF"/>
                </a:solidFill>
              </a:defRPr>
            </a:lvl3pPr>
            <a:lvl4pPr>
              <a:defRPr sz="1600">
                <a:solidFill>
                  <a:srgbClr val="FFFFFF"/>
                </a:solidFill>
              </a:defRPr>
            </a:lvl4pPr>
            <a:lvl5pPr>
              <a:defRPr sz="1600">
                <a:solidFill>
                  <a:srgbClr val="FFFFFF"/>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739651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FFFFFF"/>
                </a:solidFill>
              </a:defRPr>
            </a:lvl1pPr>
          </a:lstStyle>
          <a:p>
            <a:r>
              <a:rPr lang="en-US" dirty="0"/>
              <a:t>Click to edit Master title style</a:t>
            </a:r>
          </a:p>
        </p:txBody>
      </p:sp>
    </p:spTree>
    <p:extLst>
      <p:ext uri="{BB962C8B-B14F-4D97-AF65-F5344CB8AC3E}">
        <p14:creationId xmlns:p14="http://schemas.microsoft.com/office/powerpoint/2010/main" val="139587333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371868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solidFill>
                  <a:srgbClr val="FFFFFF"/>
                </a:solidFill>
              </a:defRPr>
            </a:lvl1pPr>
          </a:lstStyle>
          <a:p>
            <a:r>
              <a:rPr lang="en-US" dirty="0"/>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solidFill>
                  <a:srgbClr val="FFFFFF"/>
                </a:solidFill>
              </a:defRPr>
            </a:lvl1pPr>
            <a:lvl2pPr>
              <a:defRPr sz="2800">
                <a:solidFill>
                  <a:srgbClr val="FFFFFF"/>
                </a:solidFill>
              </a:defRPr>
            </a:lvl2pPr>
            <a:lvl3pPr>
              <a:defRPr sz="2400">
                <a:solidFill>
                  <a:srgbClr val="FFFFFF"/>
                </a:solidFill>
              </a:defRPr>
            </a:lvl3pPr>
            <a:lvl4pPr>
              <a:defRPr sz="2000">
                <a:solidFill>
                  <a:srgbClr val="FFFFFF"/>
                </a:solidFill>
              </a:defRPr>
            </a:lvl4pPr>
            <a:lvl5pPr>
              <a:defRPr sz="2000">
                <a:solidFill>
                  <a:srgbClr val="FFFFFF"/>
                </a:solidFill>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extLst>
      <p:ext uri="{BB962C8B-B14F-4D97-AF65-F5344CB8AC3E}">
        <p14:creationId xmlns:p14="http://schemas.microsoft.com/office/powerpoint/2010/main" val="8356627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solidFill>
                  <a:srgbClr val="FFFFFF"/>
                </a:solidFill>
              </a:defRPr>
            </a:lvl1pPr>
          </a:lstStyle>
          <a:p>
            <a:r>
              <a:rPr lang="en-US" dirty="0"/>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extLst>
      <p:ext uri="{BB962C8B-B14F-4D97-AF65-F5344CB8AC3E}">
        <p14:creationId xmlns:p14="http://schemas.microsoft.com/office/powerpoint/2010/main" val="147219226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AndChart">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914036" y="533319"/>
            <a:ext cx="10363969" cy="1141641"/>
          </a:xfrm>
        </p:spPr>
        <p:txBody>
          <a:bodyPr/>
          <a:lstStyle/>
          <a:p>
            <a:r>
              <a:rPr lang="en-US"/>
              <a:t>Click to edit Master title style</a:t>
            </a:r>
          </a:p>
        </p:txBody>
      </p:sp>
      <p:sp>
        <p:nvSpPr>
          <p:cNvPr id="3" name="Text Placeholder 2"/>
          <p:cNvSpPr>
            <a:spLocks noGrp="1"/>
          </p:cNvSpPr>
          <p:nvPr>
            <p:ph type="body" sz="half" idx="1"/>
          </p:nvPr>
        </p:nvSpPr>
        <p:spPr>
          <a:xfrm>
            <a:off x="914037" y="1904915"/>
            <a:ext cx="508962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hart Placeholder 3"/>
          <p:cNvSpPr>
            <a:spLocks noGrp="1"/>
          </p:cNvSpPr>
          <p:nvPr>
            <p:ph type="chart" sz="half" idx="2"/>
          </p:nvPr>
        </p:nvSpPr>
        <p:spPr>
          <a:xfrm>
            <a:off x="6188364" y="1904915"/>
            <a:ext cx="5089621" cy="4114800"/>
          </a:xfrm>
        </p:spPr>
        <p:txBody>
          <a:bodyPr/>
          <a:lstStyle/>
          <a:p>
            <a:pPr lvl="0"/>
            <a:endParaRPr lang="en-US" noProof="0"/>
          </a:p>
        </p:txBody>
      </p:sp>
      <p:sp>
        <p:nvSpPr>
          <p:cNvPr id="5" name="Rectangle 23"/>
          <p:cNvSpPr>
            <a:spLocks noGrp="1" noChangeArrowheads="1"/>
          </p:cNvSpPr>
          <p:nvPr>
            <p:ph type="dt" sz="half" idx="10"/>
          </p:nvPr>
        </p:nvSpPr>
        <p:spPr>
          <a:ln/>
        </p:spPr>
        <p:txBody>
          <a:bodyPr/>
          <a:lstStyle>
            <a:lvl1pPr>
              <a:defRPr/>
            </a:lvl1pPr>
          </a:lstStyle>
          <a:p>
            <a:pPr>
              <a:defRPr/>
            </a:pPr>
            <a:fld id="{B9B1B4A4-CD79-4FEF-B787-4AC0F641AA62}" type="datetime1">
              <a:rPr lang="en-US"/>
              <a:pPr>
                <a:defRPr/>
              </a:pPr>
              <a:t>4/19/2021</a:t>
            </a:fld>
            <a:endParaRPr lang="en-US"/>
          </a:p>
        </p:txBody>
      </p:sp>
      <p:sp>
        <p:nvSpPr>
          <p:cNvPr id="6" name="Rectangle 24"/>
          <p:cNvSpPr>
            <a:spLocks noGrp="1" noChangeArrowheads="1"/>
          </p:cNvSpPr>
          <p:nvPr>
            <p:ph type="ftr" sz="quarter" idx="11"/>
          </p:nvPr>
        </p:nvSpPr>
        <p:spPr>
          <a:ln/>
        </p:spPr>
        <p:txBody>
          <a:bodyPr/>
          <a:lstStyle>
            <a:lvl1pPr>
              <a:defRPr/>
            </a:lvl1pPr>
          </a:lstStyle>
          <a:p>
            <a:pPr>
              <a:defRPr/>
            </a:pPr>
            <a:endParaRPr lang="en-US"/>
          </a:p>
        </p:txBody>
      </p:sp>
      <p:sp>
        <p:nvSpPr>
          <p:cNvPr id="7" name="Rectangle 25"/>
          <p:cNvSpPr>
            <a:spLocks noGrp="1" noChangeArrowheads="1"/>
          </p:cNvSpPr>
          <p:nvPr>
            <p:ph type="sldNum" sz="quarter" idx="12"/>
          </p:nvPr>
        </p:nvSpPr>
        <p:spPr>
          <a:ln/>
        </p:spPr>
        <p:txBody>
          <a:bodyPr/>
          <a:lstStyle>
            <a:lvl1pPr>
              <a:defRPr/>
            </a:lvl1pPr>
          </a:lstStyle>
          <a:p>
            <a:pPr>
              <a:defRPr/>
            </a:pPr>
            <a:fld id="{1AEFA3C2-F464-4A4F-8FE1-29FFBF4321C3}" type="slidenum">
              <a:rPr lang="en-US"/>
              <a:pPr>
                <a:defRPr/>
              </a:pPr>
              <a:t>‹#›</a:t>
            </a:fld>
            <a:endParaRPr lang="en-US"/>
          </a:p>
        </p:txBody>
      </p:sp>
    </p:spTree>
    <p:extLst>
      <p:ext uri="{BB962C8B-B14F-4D97-AF65-F5344CB8AC3E}">
        <p14:creationId xmlns:p14="http://schemas.microsoft.com/office/powerpoint/2010/main" val="121960635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p>
        </p:txBody>
      </p:sp>
      <p:sp>
        <p:nvSpPr>
          <p:cNvPr id="3" name="Text Placeholder 2"/>
          <p:cNvSpPr>
            <a:spLocks noGrp="1"/>
          </p:cNvSpPr>
          <p:nvPr>
            <p:ph type="body" sz="half" idx="1"/>
          </p:nvPr>
        </p:nvSpPr>
        <p:spPr>
          <a:xfrm>
            <a:off x="609600" y="1600202"/>
            <a:ext cx="53848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2"/>
            <a:ext cx="53848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489689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854532" y="4464028"/>
            <a:ext cx="9144000" cy="1641490"/>
          </a:xfrm>
        </p:spPr>
        <p:txBody>
          <a:bodyPr wrap="none" anchor="t">
            <a:normAutofit/>
          </a:bodyPr>
          <a:lstStyle>
            <a:lvl1pPr algn="l">
              <a:defRPr sz="9600" b="0" spc="-300">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a:t>Click to edit Master title style</a:t>
            </a:r>
            <a:endParaRPr lang="en-US" dirty="0"/>
          </a:p>
        </p:txBody>
      </p:sp>
      <p:sp>
        <p:nvSpPr>
          <p:cNvPr id="8" name="Subtitle 2"/>
          <p:cNvSpPr>
            <a:spLocks noGrp="1"/>
          </p:cNvSpPr>
          <p:nvPr>
            <p:ph type="subTitle" idx="1"/>
          </p:nvPr>
        </p:nvSpPr>
        <p:spPr>
          <a:xfrm>
            <a:off x="854532" y="3693674"/>
            <a:ext cx="9144000" cy="754025"/>
          </a:xfrm>
        </p:spPr>
        <p:txBody>
          <a:bodyPr anchor="b">
            <a:normAutofit/>
          </a:bodyPr>
          <a:lstStyle>
            <a:lvl1pPr marL="0" indent="0" algn="l">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F39F4F5-F4D2-4D2A-AB60-88D37ADCB869}" type="datetimeFigureOut">
              <a:rPr lang="en-US" dirty="0"/>
              <a:t>4/19/2021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20000" y="1825625"/>
            <a:ext cx="5025216"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19840" y="1825625"/>
            <a:ext cx="503396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23BC6CE-6D1E-47E5-8859-F31AC5380EB2}" type="datetimeFigureOut">
              <a:rPr lang="en-US" dirty="0"/>
              <a:t>4/19/2021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20000" y="1681163"/>
            <a:ext cx="5025216" cy="823912"/>
          </a:xfrm>
        </p:spPr>
        <p:txBody>
          <a:bodyPr anchor="b"/>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20000" y="2505075"/>
            <a:ext cx="50252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19840" y="1681163"/>
            <a:ext cx="5035548" cy="823912"/>
          </a:xfrm>
        </p:spPr>
        <p:txBody>
          <a:bodyPr vert="horz" lIns="91440" tIns="45720" rIns="91440" bIns="45720" rtlCol="0" anchor="b">
            <a:norm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a:t>Click to edit Master text styles</a:t>
            </a:r>
          </a:p>
        </p:txBody>
      </p:sp>
      <p:sp>
        <p:nvSpPr>
          <p:cNvPr id="6" name="Content Placeholder 5"/>
          <p:cNvSpPr>
            <a:spLocks noGrp="1"/>
          </p:cNvSpPr>
          <p:nvPr>
            <p:ph sz="quarter" idx="4"/>
          </p:nvPr>
        </p:nvSpPr>
        <p:spPr>
          <a:xfrm>
            <a:off x="6319840" y="2505075"/>
            <a:ext cx="503554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1B4E7C4-4DA4-404D-9965-B13F2DD7D8BF}" type="datetimeFigureOut">
              <a:rPr lang="en-US" dirty="0"/>
              <a:t>4/19/2021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76FB7AA-4A53-424F-AD41-70827B6504BA}" type="datetimeFigureOut">
              <a:rPr lang="en-US" dirty="0"/>
              <a:t>4/19/2021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884882-FB12-4BC8-9960-9AD8104D7FAE}" type="datetimeFigureOut">
              <a:rPr lang="en-US" dirty="0"/>
              <a:t>4/19/2021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7D1BD23-6E54-4D9D-AD88-A2813C73CC25}" type="datetimeFigureOut">
              <a:rPr lang="en-US" dirty="0"/>
              <a:t>4/19/2021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471A834-4F3C-4AF9-9C74-05EC35A0F292}" type="datetimeFigureOut">
              <a:rPr lang="en-US" dirty="0"/>
              <a:t>4/19/2021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120000" y="1825625"/>
            <a:ext cx="102338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51CF1133-3259-4C45-BABA-5B62D9C6F78D}" type="datetimeFigureOut">
              <a:rPr lang="en-US" dirty="0"/>
              <a:t>4/19/2021</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hf sldNum="0" hdr="0" ftr="0" dt="0"/>
  <p:txStyles>
    <p:title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609600" y="1600201"/>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charset="0"/>
              </a:defRPr>
            </a:lvl1pPr>
          </a:lstStyle>
          <a:p>
            <a:pPr fontAlgn="base">
              <a:spcBef>
                <a:spcPct val="0"/>
              </a:spcBef>
              <a:spcAft>
                <a:spcPct val="0"/>
              </a:spcAft>
            </a:pPr>
            <a:fld id="{12AE8AF2-5BF4-4AAA-8A02-045888AF5551}" type="datetime1">
              <a:rPr lang="en-US" smtClean="0">
                <a:ea typeface="ＭＳ Ｐゴシック" charset="-128"/>
              </a:rPr>
              <a:pPr fontAlgn="base">
                <a:spcBef>
                  <a:spcPct val="0"/>
                </a:spcBef>
                <a:spcAft>
                  <a:spcPct val="0"/>
                </a:spcAft>
              </a:pPr>
              <a:t>4/19/2021</a:t>
            </a:fld>
            <a:endParaRPr lang="en-US">
              <a:ea typeface="ＭＳ Ｐゴシック" charset="-128"/>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111" charset="0"/>
                <a:ea typeface="ＭＳ Ｐゴシック" pitchFamily="-111" charset="-128"/>
                <a:cs typeface="ＭＳ Ｐゴシック" pitchFamily="-111" charset="-128"/>
              </a:defRPr>
            </a:lvl1pPr>
          </a:lstStyle>
          <a:p>
            <a:pPr fontAlgn="base">
              <a:spcBef>
                <a:spcPct val="0"/>
              </a:spcBef>
              <a:spcAft>
                <a:spcPct val="0"/>
              </a:spcAft>
              <a:defRPr/>
            </a:pPr>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charset="0"/>
              </a:defRPr>
            </a:lvl1pPr>
          </a:lstStyle>
          <a:p>
            <a:pPr fontAlgn="base">
              <a:spcBef>
                <a:spcPct val="0"/>
              </a:spcBef>
              <a:spcAft>
                <a:spcPct val="0"/>
              </a:spcAft>
            </a:pPr>
            <a:fld id="{52D6D23E-6ED9-475F-909E-03C24B9DA794}" type="slidenum">
              <a:rPr lang="en-US" smtClean="0">
                <a:ea typeface="ＭＳ Ｐゴシック" charset="-128"/>
              </a:rPr>
              <a:pPr fontAlgn="base">
                <a:spcBef>
                  <a:spcPct val="0"/>
                </a:spcBef>
                <a:spcAft>
                  <a:spcPct val="0"/>
                </a:spcAft>
              </a:pPr>
              <a:t>‹#›</a:t>
            </a:fld>
            <a:endParaRPr lang="en-US">
              <a:ea typeface="ＭＳ Ｐゴシック" charset="-128"/>
            </a:endParaRPr>
          </a:p>
        </p:txBody>
      </p:sp>
    </p:spTree>
    <p:extLst>
      <p:ext uri="{BB962C8B-B14F-4D97-AF65-F5344CB8AC3E}">
        <p14:creationId xmlns:p14="http://schemas.microsoft.com/office/powerpoint/2010/main" val="3682446990"/>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6pPr>
      <a:lvl7pPr marL="9144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7pPr>
      <a:lvl8pPr marL="13716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8pPr>
      <a:lvl9pPr marL="18288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www.fema.gov/disasters/coronavirus/economic/funeral-assistance/faq" TargetMode="External"/><Relationship Id="rId7" Type="http://schemas.openxmlformats.org/officeDocument/2006/relationships/hyperlink" Target="https://www.youtube.com/watch?v=DgvN_9m58Z0" TargetMode="External"/><Relationship Id="rId2" Type="http://schemas.openxmlformats.org/officeDocument/2006/relationships/hyperlink" Target="http://www.fema.gov/disasters/coronavirus/economic/funeral-assistance" TargetMode="External"/><Relationship Id="rId1" Type="http://schemas.openxmlformats.org/officeDocument/2006/relationships/slideLayout" Target="../slideLayouts/slideLayout2.xml"/><Relationship Id="rId6" Type="http://schemas.openxmlformats.org/officeDocument/2006/relationships/hyperlink" Target="http://www.fema.gov/press-release/20210412/fema-begins-processing-covid-19-funeral-assistance-applications" TargetMode="External"/><Relationship Id="rId5" Type="http://schemas.openxmlformats.org/officeDocument/2006/relationships/hyperlink" Target="http://www.iccfa.com/covid-19/covid-19-fema/" TargetMode="External"/><Relationship Id="rId4" Type="http://schemas.openxmlformats.org/officeDocument/2006/relationships/hyperlink" Target="http://www.nfda.org/covid-19/fema-funeral-assistance" TargetMode="External"/></Relationships>
</file>

<file path=ppt/slides/_rels/slide2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9ECFB48-0A87-4132-A221-B65607B8B9F8}"/>
              </a:ext>
            </a:extLst>
          </p:cNvPr>
          <p:cNvSpPr/>
          <p:nvPr/>
        </p:nvSpPr>
        <p:spPr>
          <a:xfrm>
            <a:off x="0" y="3429000"/>
            <a:ext cx="12192000" cy="3429000"/>
          </a:xfrm>
          <a:prstGeom prst="rect">
            <a:avLst/>
          </a:prstGeom>
          <a:solidFill>
            <a:schemeClr val="accent1">
              <a:lumMod val="50000"/>
              <a:alpha val="7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EF36757B-95E1-4218-9576-0855545400B0}"/>
              </a:ext>
            </a:extLst>
          </p:cNvPr>
          <p:cNvSpPr>
            <a:spLocks noGrp="1"/>
          </p:cNvSpPr>
          <p:nvPr>
            <p:ph type="ctrTitle"/>
          </p:nvPr>
        </p:nvSpPr>
        <p:spPr>
          <a:xfrm>
            <a:off x="1524000" y="3429000"/>
            <a:ext cx="9144000" cy="2315095"/>
          </a:xfrm>
        </p:spPr>
        <p:txBody>
          <a:bodyPr>
            <a:normAutofit/>
          </a:bodyPr>
          <a:lstStyle/>
          <a:p>
            <a:pPr algn="ctr"/>
            <a:r>
              <a:rPr lang="en-US" sz="7200" b="1" dirty="0">
                <a:latin typeface="Arial" panose="020B0604020202020204" pitchFamily="34" charset="0"/>
                <a:cs typeface="Arial" panose="020B0604020202020204" pitchFamily="34" charset="0"/>
              </a:rPr>
              <a:t>&amp;</a:t>
            </a:r>
            <a:br>
              <a:rPr lang="en-US" sz="7200" b="1" dirty="0">
                <a:latin typeface="Arial" panose="020B0604020202020204" pitchFamily="34" charset="0"/>
                <a:cs typeface="Arial" panose="020B0604020202020204" pitchFamily="34" charset="0"/>
              </a:rPr>
            </a:br>
            <a:r>
              <a:rPr lang="en-US" sz="7200" b="1" dirty="0">
                <a:latin typeface="Arial" panose="020B0604020202020204" pitchFamily="34" charset="0"/>
                <a:cs typeface="Arial" panose="020B0604020202020204" pitchFamily="34" charset="0"/>
              </a:rPr>
              <a:t>Covid-19</a:t>
            </a:r>
          </a:p>
        </p:txBody>
      </p:sp>
      <p:sp>
        <p:nvSpPr>
          <p:cNvPr id="5" name="Subtitle 4">
            <a:extLst>
              <a:ext uri="{FF2B5EF4-FFF2-40B4-BE49-F238E27FC236}">
                <a16:creationId xmlns:a16="http://schemas.microsoft.com/office/drawing/2014/main" id="{31782BF8-718E-4B51-9D12-D3254A6B427B}"/>
              </a:ext>
            </a:extLst>
          </p:cNvPr>
          <p:cNvSpPr>
            <a:spLocks noGrp="1"/>
          </p:cNvSpPr>
          <p:nvPr>
            <p:ph type="subTitle" idx="1"/>
          </p:nvPr>
        </p:nvSpPr>
        <p:spPr>
          <a:xfrm>
            <a:off x="1524000" y="5168962"/>
            <a:ext cx="9144000" cy="754025"/>
          </a:xfrm>
        </p:spPr>
        <p:txBody>
          <a:bodyPr>
            <a:normAutofit/>
          </a:bodyPr>
          <a:lstStyle/>
          <a:p>
            <a:pPr algn="ctr"/>
            <a:endParaRPr lang="en-US" dirty="0">
              <a:solidFill>
                <a:schemeClr val="bg1">
                  <a:lumMod val="95000"/>
                  <a:lumOff val="5000"/>
                </a:schemeClr>
              </a:solidFill>
            </a:endParaRPr>
          </a:p>
        </p:txBody>
      </p:sp>
      <p:pic>
        <p:nvPicPr>
          <p:cNvPr id="8" name="Picture 7" descr="Logo, company name&#10;&#10;Description automatically generated">
            <a:extLst>
              <a:ext uri="{FF2B5EF4-FFF2-40B4-BE49-F238E27FC236}">
                <a16:creationId xmlns:a16="http://schemas.microsoft.com/office/drawing/2014/main" id="{416F7E4E-AE87-434B-8C99-FF4C72399E5F}"/>
              </a:ext>
            </a:extLst>
          </p:cNvPr>
          <p:cNvPicPr>
            <a:picLocks noChangeAspect="1"/>
          </p:cNvPicPr>
          <p:nvPr/>
        </p:nvPicPr>
        <p:blipFill>
          <a:blip r:embed="rId3"/>
          <a:stretch>
            <a:fillRect/>
          </a:stretch>
        </p:blipFill>
        <p:spPr>
          <a:xfrm>
            <a:off x="3638358" y="1410857"/>
            <a:ext cx="4915283" cy="1602810"/>
          </a:xfrm>
          <a:prstGeom prst="rect">
            <a:avLst/>
          </a:prstGeom>
        </p:spPr>
      </p:pic>
    </p:spTree>
    <p:extLst>
      <p:ext uri="{BB962C8B-B14F-4D97-AF65-F5344CB8AC3E}">
        <p14:creationId xmlns:p14="http://schemas.microsoft.com/office/powerpoint/2010/main" val="12213998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5F58A37-96B8-43C4-9653-B68D55E98AAF}"/>
              </a:ext>
            </a:extLst>
          </p:cNvPr>
          <p:cNvSpPr>
            <a:spLocks noGrp="1"/>
          </p:cNvSpPr>
          <p:nvPr>
            <p:ph idx="1"/>
          </p:nvPr>
        </p:nvSpPr>
        <p:spPr>
          <a:xfrm>
            <a:off x="641023" y="462224"/>
            <a:ext cx="10859678" cy="5714740"/>
          </a:xfrm>
        </p:spPr>
        <p:txBody>
          <a:bodyPr>
            <a:normAutofit fontScale="92500" lnSpcReduction="10000"/>
          </a:bodyPr>
          <a:lstStyle/>
          <a:p>
            <a:pPr marL="514350" indent="-514350">
              <a:buFont typeface="+mj-lt"/>
              <a:buAutoNum type="arabicPeriod"/>
            </a:pPr>
            <a:r>
              <a:rPr lang="en-US" dirty="0">
                <a:latin typeface="Arial" panose="020B0604020202020204" pitchFamily="34" charset="0"/>
                <a:cs typeface="Arial" panose="020B0604020202020204" pitchFamily="34" charset="0"/>
              </a:rPr>
              <a:t>The applicant must be a U.S. citizen, non-citizen national, or a qualified alien who incurred funeral expenses after Jan. 20, 2020, for a death attributed to COVID-19.</a:t>
            </a:r>
          </a:p>
          <a:p>
            <a:pPr marL="514350" indent="-514350">
              <a:buFont typeface="+mj-lt"/>
              <a:buAutoNum type="arabicPeriod"/>
            </a:pPr>
            <a:r>
              <a:rPr lang="en-US" dirty="0">
                <a:latin typeface="Arial" panose="020B0604020202020204" pitchFamily="34" charset="0"/>
                <a:cs typeface="Arial" panose="020B0604020202020204" pitchFamily="34" charset="0"/>
              </a:rPr>
              <a:t>Multiple Contributors or Cases</a:t>
            </a:r>
          </a:p>
          <a:p>
            <a:pPr marL="971550" lvl="1" indent="-514350">
              <a:buFont typeface="+mj-lt"/>
              <a:buAutoNum type="alphaLcParenR"/>
            </a:pPr>
            <a:r>
              <a:rPr lang="en-US" dirty="0">
                <a:latin typeface="Arial" panose="020B0604020202020204" pitchFamily="34" charset="0"/>
                <a:cs typeface="Arial" panose="020B0604020202020204" pitchFamily="34" charset="0"/>
              </a:rPr>
              <a:t>If more than one individual contributed toward funeral expenses, they must register with FEMA under the same application as the applicant and co-applicant, or the first applicant that submits all required documentation will be awarded COVID-19 Funeral Assistance for the deceased individual. No more than one co-applicant can be included on an application. </a:t>
            </a:r>
          </a:p>
          <a:p>
            <a:pPr marL="971550" lvl="1" indent="-514350">
              <a:buFont typeface="+mj-lt"/>
              <a:buAutoNum type="alphaLcParenR"/>
            </a:pPr>
            <a:r>
              <a:rPr lang="en-US" dirty="0">
                <a:latin typeface="Arial" panose="020B0604020202020204" pitchFamily="34" charset="0"/>
                <a:cs typeface="Arial" panose="020B0604020202020204" pitchFamily="34" charset="0"/>
              </a:rPr>
              <a:t>An applicant may apply for multiple deceased individuals. </a:t>
            </a:r>
          </a:p>
          <a:p>
            <a:pPr marL="971550" lvl="1" indent="-514350">
              <a:buFont typeface="+mj-lt"/>
              <a:buAutoNum type="alphaLcParenR"/>
            </a:pPr>
            <a:r>
              <a:rPr lang="en-US" dirty="0">
                <a:latin typeface="Arial" panose="020B0604020202020204" pitchFamily="34" charset="0"/>
                <a:cs typeface="Arial" panose="020B0604020202020204" pitchFamily="34" charset="0"/>
              </a:rPr>
              <a:t>Assistance is limited to a maximum financial amount of $9,000 per funeral and a maximum of $35,000 per application.</a:t>
            </a:r>
          </a:p>
          <a:p>
            <a:pPr marL="971550" lvl="1" indent="-514350">
              <a:buFont typeface="+mj-lt"/>
              <a:buAutoNum type="alphaLcParenR"/>
            </a:pPr>
            <a:r>
              <a:rPr lang="en-US" dirty="0">
                <a:latin typeface="Arial" panose="020B0604020202020204" pitchFamily="34" charset="0"/>
                <a:cs typeface="Arial" panose="020B0604020202020204" pitchFamily="34" charset="0"/>
              </a:rPr>
              <a:t>Multiple contracts may be used for one person as long as they add up to the $9,000 limit. </a:t>
            </a:r>
          </a:p>
          <a:p>
            <a:pPr marL="514350" indent="-514350">
              <a:buFont typeface="+mj-lt"/>
              <a:buAutoNum type="arabicPeriod"/>
            </a:pPr>
            <a:r>
              <a:rPr lang="en-US" dirty="0">
                <a:latin typeface="Arial" panose="020B0604020202020204" pitchFamily="34" charset="0"/>
                <a:cs typeface="Arial" panose="020B0604020202020204" pitchFamily="34" charset="0"/>
              </a:rPr>
              <a:t>The COVID-19 related death must have occurred in the United States, including the U.S. Territories and the District of Columbia.</a:t>
            </a:r>
          </a:p>
          <a:p>
            <a:pPr marL="514350" indent="-514350">
              <a:buFont typeface="+mj-lt"/>
              <a:buAutoNum type="arabicPeriod"/>
            </a:pPr>
            <a:endParaRPr lang="en-US" dirty="0">
              <a:latin typeface="Arial" panose="020B0604020202020204" pitchFamily="34" charset="0"/>
              <a:cs typeface="Arial" panose="020B0604020202020204" pitchFamily="34" charset="0"/>
            </a:endParaRPr>
          </a:p>
          <a:p>
            <a:pPr marL="514350" indent="-514350">
              <a:buFont typeface="+mj-lt"/>
              <a:buAutoNum type="arabicPeriod"/>
            </a:pPr>
            <a:endParaRPr lang="en-US" dirty="0">
              <a:latin typeface="Arial" panose="020B0604020202020204" pitchFamily="34" charset="0"/>
              <a:cs typeface="Arial" panose="020B0604020202020204" pitchFamily="34" charset="0"/>
            </a:endParaRPr>
          </a:p>
          <a:p>
            <a:pPr marL="514350" indent="-514350">
              <a:buFont typeface="+mj-lt"/>
              <a:buAutoNum type="arabicPeriod"/>
            </a:pP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F4E4246A-EBA1-44C8-BCE3-BE9D7E2509EE}"/>
              </a:ext>
            </a:extLst>
          </p:cNvPr>
          <p:cNvSpPr txBox="1"/>
          <p:nvPr/>
        </p:nvSpPr>
        <p:spPr>
          <a:xfrm>
            <a:off x="677007" y="6317639"/>
            <a:ext cx="10837985" cy="369332"/>
          </a:xfrm>
          <a:prstGeom prst="rect">
            <a:avLst/>
          </a:prstGeom>
          <a:noFill/>
        </p:spPr>
        <p:txBody>
          <a:bodyPr wrap="square">
            <a:spAutoFit/>
          </a:bodyPr>
          <a:lstStyle/>
          <a:p>
            <a:pPr algn="ctr"/>
            <a:r>
              <a:rPr lang="en-US" dirty="0">
                <a:latin typeface="Arial" panose="020B0604020202020204" pitchFamily="34" charset="0"/>
                <a:cs typeface="Arial" panose="020B0604020202020204" pitchFamily="34" charset="0"/>
              </a:rPr>
              <a:t>fema.gov/disasters/coronavirus/economic/funeral-assistance</a:t>
            </a:r>
          </a:p>
        </p:txBody>
      </p:sp>
    </p:spTree>
    <p:extLst>
      <p:ext uri="{BB962C8B-B14F-4D97-AF65-F5344CB8AC3E}">
        <p14:creationId xmlns:p14="http://schemas.microsoft.com/office/powerpoint/2010/main" val="4179397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10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10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5F58A37-96B8-43C4-9653-B68D55E98AAF}"/>
              </a:ext>
            </a:extLst>
          </p:cNvPr>
          <p:cNvSpPr>
            <a:spLocks noGrp="1"/>
          </p:cNvSpPr>
          <p:nvPr>
            <p:ph idx="1"/>
          </p:nvPr>
        </p:nvSpPr>
        <p:spPr>
          <a:xfrm>
            <a:off x="641023" y="462224"/>
            <a:ext cx="10859678" cy="5714740"/>
          </a:xfrm>
        </p:spPr>
        <p:txBody>
          <a:bodyPr>
            <a:normAutofit/>
          </a:bodyPr>
          <a:lstStyle/>
          <a:p>
            <a:pPr marL="514350" indent="-514350">
              <a:buFont typeface="+mj-lt"/>
              <a:buAutoNum type="arabicPeriod" startAt="4"/>
            </a:pPr>
            <a:r>
              <a:rPr lang="en-US" dirty="0">
                <a:latin typeface="Arial" panose="020B0604020202020204" pitchFamily="34" charset="0"/>
                <a:cs typeface="Arial" panose="020B0604020202020204" pitchFamily="34" charset="0"/>
              </a:rPr>
              <a:t>Funeral assistance is intended to assist with expenses for funeral services and interment or cremation.</a:t>
            </a:r>
          </a:p>
          <a:p>
            <a:pPr marL="514350" indent="-514350">
              <a:buFont typeface="+mj-lt"/>
              <a:buAutoNum type="arabicPeriod" startAt="4"/>
            </a:pPr>
            <a:r>
              <a:rPr lang="en-US" dirty="0">
                <a:latin typeface="Arial" panose="020B0604020202020204" pitchFamily="34" charset="0"/>
                <a:cs typeface="Arial" panose="020B0604020202020204" pitchFamily="34" charset="0"/>
              </a:rPr>
              <a:t>FEMA Funeral Reimbursement can take place for deaths beginning January 20, 2020 through September 2025.</a:t>
            </a:r>
          </a:p>
          <a:p>
            <a:pPr marL="514350" indent="-514350">
              <a:buFont typeface="+mj-lt"/>
              <a:buAutoNum type="arabicPeriod" startAt="4"/>
            </a:pPr>
            <a:r>
              <a:rPr lang="en-US" dirty="0">
                <a:latin typeface="Arial" panose="020B0604020202020204" pitchFamily="34" charset="0"/>
                <a:cs typeface="Arial" panose="020B0604020202020204" pitchFamily="34" charset="0"/>
              </a:rPr>
              <a:t>The claims process must begin with the phone call to the FEMA Hotline. </a:t>
            </a:r>
          </a:p>
          <a:p>
            <a:pPr marL="514350" indent="-514350">
              <a:buFont typeface="+mj-lt"/>
              <a:buAutoNum type="arabicPeriod" startAt="4"/>
            </a:pPr>
            <a:r>
              <a:rPr lang="en-US" dirty="0">
                <a:latin typeface="Arial" panose="020B0604020202020204" pitchFamily="34" charset="0"/>
                <a:cs typeface="Arial" panose="020B0604020202020204" pitchFamily="34" charset="0"/>
              </a:rPr>
              <a:t>Monies will be paid to the family, not the funeral home. Only families may submit an application for reimbursement.</a:t>
            </a:r>
          </a:p>
          <a:p>
            <a:pPr marL="514350" indent="-514350">
              <a:buFont typeface="+mj-lt"/>
              <a:buAutoNum type="arabicPeriod" startAt="4"/>
            </a:pPr>
            <a:endParaRPr lang="en-US" dirty="0">
              <a:latin typeface="Arial" panose="020B0604020202020204" pitchFamily="34" charset="0"/>
              <a:cs typeface="Arial" panose="020B0604020202020204" pitchFamily="34" charset="0"/>
            </a:endParaRPr>
          </a:p>
          <a:p>
            <a:pPr marL="514350" indent="-514350">
              <a:buFont typeface="+mj-lt"/>
              <a:buAutoNum type="arabicPeriod" startAt="4"/>
            </a:pP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F4E4246A-EBA1-44C8-BCE3-BE9D7E2509EE}"/>
              </a:ext>
            </a:extLst>
          </p:cNvPr>
          <p:cNvSpPr txBox="1"/>
          <p:nvPr/>
        </p:nvSpPr>
        <p:spPr>
          <a:xfrm>
            <a:off x="677007" y="6317639"/>
            <a:ext cx="10837985" cy="369332"/>
          </a:xfrm>
          <a:prstGeom prst="rect">
            <a:avLst/>
          </a:prstGeom>
          <a:noFill/>
        </p:spPr>
        <p:txBody>
          <a:bodyPr wrap="square">
            <a:spAutoFit/>
          </a:bodyPr>
          <a:lstStyle/>
          <a:p>
            <a:pPr algn="ctr"/>
            <a:r>
              <a:rPr lang="en-US" dirty="0">
                <a:latin typeface="Arial" panose="020B0604020202020204" pitchFamily="34" charset="0"/>
                <a:cs typeface="Arial" panose="020B0604020202020204" pitchFamily="34" charset="0"/>
              </a:rPr>
              <a:t>fema.gov/disasters/coronavirus/economic/funeral-assistance</a:t>
            </a:r>
          </a:p>
        </p:txBody>
      </p:sp>
    </p:spTree>
    <p:extLst>
      <p:ext uri="{BB962C8B-B14F-4D97-AF65-F5344CB8AC3E}">
        <p14:creationId xmlns:p14="http://schemas.microsoft.com/office/powerpoint/2010/main" val="2829790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9ECFB48-0A87-4132-A221-B65607B8B9F8}"/>
              </a:ext>
            </a:extLst>
          </p:cNvPr>
          <p:cNvSpPr/>
          <p:nvPr/>
        </p:nvSpPr>
        <p:spPr>
          <a:xfrm>
            <a:off x="0" y="3429000"/>
            <a:ext cx="12192000" cy="3429000"/>
          </a:xfrm>
          <a:prstGeom prst="rect">
            <a:avLst/>
          </a:prstGeom>
          <a:solidFill>
            <a:schemeClr val="accent1">
              <a:lumMod val="50000"/>
              <a:alpha val="7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orbel" panose="020B0503020204020204"/>
              <a:ea typeface="+mn-ea"/>
              <a:cs typeface="+mn-cs"/>
            </a:endParaRPr>
          </a:p>
        </p:txBody>
      </p:sp>
      <p:sp>
        <p:nvSpPr>
          <p:cNvPr id="4" name="Title 3">
            <a:extLst>
              <a:ext uri="{FF2B5EF4-FFF2-40B4-BE49-F238E27FC236}">
                <a16:creationId xmlns:a16="http://schemas.microsoft.com/office/drawing/2014/main" id="{EF36757B-95E1-4218-9576-0855545400B0}"/>
              </a:ext>
            </a:extLst>
          </p:cNvPr>
          <p:cNvSpPr>
            <a:spLocks noGrp="1"/>
          </p:cNvSpPr>
          <p:nvPr>
            <p:ph type="ctrTitle"/>
          </p:nvPr>
        </p:nvSpPr>
        <p:spPr>
          <a:xfrm>
            <a:off x="1524000" y="4041148"/>
            <a:ext cx="9144000" cy="1102352"/>
          </a:xfrm>
        </p:spPr>
        <p:txBody>
          <a:bodyPr>
            <a:noAutofit/>
          </a:bodyPr>
          <a:lstStyle/>
          <a:p>
            <a:pPr algn="ctr"/>
            <a:r>
              <a:rPr lang="en-US" sz="6000" b="1" dirty="0">
                <a:latin typeface="Arial" panose="020B0604020202020204" pitchFamily="34" charset="0"/>
                <a:cs typeface="Arial" panose="020B0604020202020204" pitchFamily="34" charset="0"/>
              </a:rPr>
              <a:t>What a family needs </a:t>
            </a:r>
            <a:br>
              <a:rPr lang="en-US" sz="6000" b="1" dirty="0">
                <a:latin typeface="Arial" panose="020B0604020202020204" pitchFamily="34" charset="0"/>
                <a:cs typeface="Arial" panose="020B0604020202020204" pitchFamily="34" charset="0"/>
              </a:rPr>
            </a:br>
            <a:r>
              <a:rPr lang="en-US" sz="6000" b="1" dirty="0">
                <a:latin typeface="Arial" panose="020B0604020202020204" pitchFamily="34" charset="0"/>
                <a:cs typeface="Arial" panose="020B0604020202020204" pitchFamily="34" charset="0"/>
              </a:rPr>
              <a:t>for COVID-19 Relief</a:t>
            </a:r>
          </a:p>
        </p:txBody>
      </p:sp>
    </p:spTree>
    <p:extLst>
      <p:ext uri="{BB962C8B-B14F-4D97-AF65-F5344CB8AC3E}">
        <p14:creationId xmlns:p14="http://schemas.microsoft.com/office/powerpoint/2010/main" val="9532289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5F58A37-96B8-43C4-9653-B68D55E98AAF}"/>
              </a:ext>
            </a:extLst>
          </p:cNvPr>
          <p:cNvSpPr>
            <a:spLocks noGrp="1"/>
          </p:cNvSpPr>
          <p:nvPr>
            <p:ph idx="1"/>
          </p:nvPr>
        </p:nvSpPr>
        <p:spPr>
          <a:xfrm>
            <a:off x="641023" y="452176"/>
            <a:ext cx="10859678" cy="5724787"/>
          </a:xfrm>
        </p:spPr>
        <p:txBody>
          <a:bodyPr>
            <a:normAutofit fontScale="92500"/>
          </a:bodyPr>
          <a:lstStyle/>
          <a:p>
            <a:pPr marL="514350" indent="-514350">
              <a:buFont typeface="+mj-lt"/>
              <a:buAutoNum type="arabicPeriod"/>
            </a:pPr>
            <a:r>
              <a:rPr lang="en-US" dirty="0">
                <a:latin typeface="Arial" panose="020B0604020202020204" pitchFamily="34" charset="0"/>
                <a:cs typeface="Arial" panose="020B0604020202020204" pitchFamily="34" charset="0"/>
              </a:rPr>
              <a:t>An official death certificate that attributes the death directly or indirectly to COVID-19 and shows that the death occurred in the United States, including the U.S. Territories, and the District of Columbia.</a:t>
            </a:r>
          </a:p>
          <a:p>
            <a:pPr marL="514350" indent="-514350">
              <a:buFont typeface="+mj-lt"/>
              <a:buAutoNum type="arabicPeriod"/>
            </a:pPr>
            <a:r>
              <a:rPr lang="en-US" dirty="0">
                <a:latin typeface="Arial" panose="020B0604020202020204" pitchFamily="34" charset="0"/>
                <a:cs typeface="Arial" panose="020B0604020202020204" pitchFamily="34" charset="0"/>
              </a:rPr>
              <a:t>Funeral expenses documents (receipts, funeral home contract, etc.) that includes the applicant’s name, the deceased person’s name, the amount of funeral expenses, and the dates the funeral expenses happened.</a:t>
            </a:r>
          </a:p>
          <a:p>
            <a:pPr marL="514350" indent="-514350">
              <a:buFont typeface="+mj-lt"/>
              <a:buAutoNum type="arabicPeriod"/>
            </a:pPr>
            <a:r>
              <a:rPr lang="en-US" dirty="0">
                <a:latin typeface="Arial" panose="020B0604020202020204" pitchFamily="34" charset="0"/>
                <a:cs typeface="Arial" panose="020B0604020202020204" pitchFamily="34" charset="0"/>
              </a:rPr>
              <a:t>Proof of funds received from other sources specifically for use toward funeral costs. FEMA WILL NOT accept duplicate benefits received from burial or funeral insurance or pre-need contract fulfillment, financial assistance received from voluntary agencies, government agencies, or other sources.</a:t>
            </a:r>
          </a:p>
          <a:p>
            <a:pPr marL="971550" lvl="1" indent="-514350">
              <a:buFont typeface="+mj-lt"/>
              <a:buAutoNum type="alphaLcParenR"/>
            </a:pPr>
            <a:r>
              <a:rPr lang="en-US" dirty="0">
                <a:latin typeface="Arial" panose="020B0604020202020204" pitchFamily="34" charset="0"/>
                <a:cs typeface="Arial" panose="020B0604020202020204" pitchFamily="34" charset="0"/>
              </a:rPr>
              <a:t>Life insurance proceeds are </a:t>
            </a:r>
            <a:r>
              <a:rPr lang="en-US" b="1" u="sng" dirty="0">
                <a:latin typeface="Arial" panose="020B0604020202020204" pitchFamily="34" charset="0"/>
                <a:cs typeface="Arial" panose="020B0604020202020204" pitchFamily="34" charset="0"/>
              </a:rPr>
              <a:t>not considered </a:t>
            </a:r>
            <a:r>
              <a:rPr lang="en-US" dirty="0">
                <a:latin typeface="Arial" panose="020B0604020202020204" pitchFamily="34" charset="0"/>
                <a:cs typeface="Arial" panose="020B0604020202020204" pitchFamily="34" charset="0"/>
              </a:rPr>
              <a:t>a duplication of Funeral Assistance benefits.</a:t>
            </a:r>
          </a:p>
          <a:p>
            <a:pPr marL="971550" lvl="1" indent="-514350">
              <a:buFont typeface="+mj-lt"/>
              <a:buAutoNum type="alphaLcParenR"/>
            </a:pPr>
            <a:endParaRPr lang="en-US" dirty="0">
              <a:latin typeface="Arial" panose="020B0604020202020204" pitchFamily="34" charset="0"/>
              <a:cs typeface="Arial" panose="020B0604020202020204" pitchFamily="34" charset="0"/>
            </a:endParaRPr>
          </a:p>
          <a:p>
            <a:pPr marL="514350" indent="-514350">
              <a:buFont typeface="+mj-lt"/>
              <a:buAutoNum type="arabicPeriod"/>
            </a:pPr>
            <a:endParaRPr lang="en-US" dirty="0">
              <a:latin typeface="Arial" panose="020B0604020202020204" pitchFamily="34" charset="0"/>
              <a:cs typeface="Arial" panose="020B0604020202020204" pitchFamily="34" charset="0"/>
            </a:endParaRPr>
          </a:p>
          <a:p>
            <a:pPr marL="514350" indent="-514350">
              <a:buFont typeface="+mj-lt"/>
              <a:buAutoNum type="arabicPeriod"/>
            </a:pPr>
            <a:endParaRPr lang="en-US" dirty="0">
              <a:latin typeface="Arial" panose="020B0604020202020204" pitchFamily="34" charset="0"/>
              <a:cs typeface="Arial" panose="020B0604020202020204" pitchFamily="34" charset="0"/>
            </a:endParaRPr>
          </a:p>
          <a:p>
            <a:pPr marL="514350" indent="-514350">
              <a:buFont typeface="+mj-lt"/>
              <a:buAutoNum type="arabicPeriod"/>
            </a:pP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8547CCBE-81BF-42C4-8793-EFA3C863423D}"/>
              </a:ext>
            </a:extLst>
          </p:cNvPr>
          <p:cNvSpPr txBox="1"/>
          <p:nvPr/>
        </p:nvSpPr>
        <p:spPr>
          <a:xfrm>
            <a:off x="677007" y="6257349"/>
            <a:ext cx="10837985" cy="369332"/>
          </a:xfrm>
          <a:prstGeom prst="rect">
            <a:avLst/>
          </a:prstGeom>
          <a:noFill/>
        </p:spPr>
        <p:txBody>
          <a:bodyPr wrap="square">
            <a:spAutoFit/>
          </a:bodyPr>
          <a:lstStyle/>
          <a:p>
            <a:pPr algn="ctr"/>
            <a:r>
              <a:rPr lang="en-US" dirty="0">
                <a:latin typeface="Arial" panose="020B0604020202020204" pitchFamily="34" charset="0"/>
                <a:cs typeface="Arial" panose="020B0604020202020204" pitchFamily="34" charset="0"/>
              </a:rPr>
              <a:t>fema.gov/disasters/coronavirus/economic/funeral-assistance</a:t>
            </a:r>
          </a:p>
        </p:txBody>
      </p:sp>
    </p:spTree>
    <p:extLst>
      <p:ext uri="{BB962C8B-B14F-4D97-AF65-F5344CB8AC3E}">
        <p14:creationId xmlns:p14="http://schemas.microsoft.com/office/powerpoint/2010/main" val="2629175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9ECFB48-0A87-4132-A221-B65607B8B9F8}"/>
              </a:ext>
            </a:extLst>
          </p:cNvPr>
          <p:cNvSpPr/>
          <p:nvPr/>
        </p:nvSpPr>
        <p:spPr>
          <a:xfrm>
            <a:off x="0" y="3429000"/>
            <a:ext cx="12192000" cy="3429000"/>
          </a:xfrm>
          <a:prstGeom prst="rect">
            <a:avLst/>
          </a:prstGeom>
          <a:solidFill>
            <a:schemeClr val="accent1">
              <a:lumMod val="50000"/>
              <a:alpha val="7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orbel" panose="020B0503020204020204"/>
              <a:ea typeface="+mn-ea"/>
              <a:cs typeface="+mn-cs"/>
            </a:endParaRPr>
          </a:p>
        </p:txBody>
      </p:sp>
      <p:sp>
        <p:nvSpPr>
          <p:cNvPr id="4" name="Title 3">
            <a:extLst>
              <a:ext uri="{FF2B5EF4-FFF2-40B4-BE49-F238E27FC236}">
                <a16:creationId xmlns:a16="http://schemas.microsoft.com/office/drawing/2014/main" id="{EF36757B-95E1-4218-9576-0855545400B0}"/>
              </a:ext>
            </a:extLst>
          </p:cNvPr>
          <p:cNvSpPr>
            <a:spLocks noGrp="1"/>
          </p:cNvSpPr>
          <p:nvPr>
            <p:ph type="ctrTitle"/>
          </p:nvPr>
        </p:nvSpPr>
        <p:spPr>
          <a:xfrm>
            <a:off x="1524000" y="4592324"/>
            <a:ext cx="9144000" cy="1102352"/>
          </a:xfrm>
        </p:spPr>
        <p:txBody>
          <a:bodyPr>
            <a:noAutofit/>
          </a:bodyPr>
          <a:lstStyle/>
          <a:p>
            <a:pPr algn="ctr"/>
            <a:r>
              <a:rPr lang="en-US" sz="7200" b="1" dirty="0">
                <a:latin typeface="Arial" panose="020B0604020202020204" pitchFamily="34" charset="0"/>
                <a:cs typeface="Arial" panose="020B0604020202020204" pitchFamily="34" charset="0"/>
              </a:rPr>
              <a:t>Covered Funeral Expenses</a:t>
            </a:r>
          </a:p>
        </p:txBody>
      </p:sp>
    </p:spTree>
    <p:extLst>
      <p:ext uri="{BB962C8B-B14F-4D97-AF65-F5344CB8AC3E}">
        <p14:creationId xmlns:p14="http://schemas.microsoft.com/office/powerpoint/2010/main" val="113254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5F58A37-96B8-43C4-9653-B68D55E98AAF}"/>
              </a:ext>
            </a:extLst>
          </p:cNvPr>
          <p:cNvSpPr>
            <a:spLocks noGrp="1"/>
          </p:cNvSpPr>
          <p:nvPr>
            <p:ph idx="1"/>
          </p:nvPr>
        </p:nvSpPr>
        <p:spPr>
          <a:xfrm>
            <a:off x="641023" y="697584"/>
            <a:ext cx="10859678" cy="5479379"/>
          </a:xfrm>
        </p:spPr>
        <p:txBody>
          <a:bodyPr>
            <a:normAutofit/>
          </a:bodyPr>
          <a:lstStyle/>
          <a:p>
            <a:pPr marL="514350" indent="-514350">
              <a:buFont typeface="+mj-lt"/>
              <a:buAutoNum type="arabicPeriod"/>
            </a:pPr>
            <a:endParaRPr lang="en-US" dirty="0"/>
          </a:p>
          <a:p>
            <a:pPr marL="514350" indent="-514350">
              <a:buFont typeface="+mj-lt"/>
              <a:buAutoNum type="arabicPeriod"/>
            </a:pPr>
            <a:endParaRPr lang="en-US" dirty="0"/>
          </a:p>
          <a:p>
            <a:pPr marL="514350" indent="-514350">
              <a:buFont typeface="+mj-lt"/>
              <a:buAutoNum type="arabicPeriod"/>
            </a:pPr>
            <a:endParaRPr lang="en-US" dirty="0"/>
          </a:p>
          <a:p>
            <a:endParaRPr lang="en-US" dirty="0"/>
          </a:p>
        </p:txBody>
      </p:sp>
      <p:sp>
        <p:nvSpPr>
          <p:cNvPr id="4" name="TextBox 3">
            <a:extLst>
              <a:ext uri="{FF2B5EF4-FFF2-40B4-BE49-F238E27FC236}">
                <a16:creationId xmlns:a16="http://schemas.microsoft.com/office/drawing/2014/main" id="{EA83C790-81F6-47AC-AEB9-68E00BBF2669}"/>
              </a:ext>
            </a:extLst>
          </p:cNvPr>
          <p:cNvSpPr txBox="1"/>
          <p:nvPr/>
        </p:nvSpPr>
        <p:spPr>
          <a:xfrm>
            <a:off x="641023" y="6267398"/>
            <a:ext cx="10837985" cy="369332"/>
          </a:xfrm>
          <a:prstGeom prst="rect">
            <a:avLst/>
          </a:prstGeom>
          <a:noFill/>
        </p:spPr>
        <p:txBody>
          <a:bodyPr wrap="square">
            <a:spAutoFit/>
          </a:bodyPr>
          <a:lstStyle/>
          <a:p>
            <a:pPr algn="ctr"/>
            <a:r>
              <a:rPr lang="en-US" dirty="0"/>
              <a:t>fema.gov/disasters/coronavirus/economic/funeral-assistance</a:t>
            </a:r>
          </a:p>
        </p:txBody>
      </p:sp>
      <p:sp>
        <p:nvSpPr>
          <p:cNvPr id="7" name="TextBox 6">
            <a:extLst>
              <a:ext uri="{FF2B5EF4-FFF2-40B4-BE49-F238E27FC236}">
                <a16:creationId xmlns:a16="http://schemas.microsoft.com/office/drawing/2014/main" id="{39D583D1-5F10-4499-B564-F8455A617826}"/>
              </a:ext>
            </a:extLst>
          </p:cNvPr>
          <p:cNvSpPr txBox="1"/>
          <p:nvPr/>
        </p:nvSpPr>
        <p:spPr>
          <a:xfrm>
            <a:off x="619330" y="476701"/>
            <a:ext cx="11079334" cy="5647700"/>
          </a:xfrm>
          <a:prstGeom prst="rect">
            <a:avLst/>
          </a:prstGeom>
          <a:noFill/>
        </p:spPr>
        <p:txBody>
          <a:bodyPr wrap="square">
            <a:spAutoFit/>
          </a:bodyPr>
          <a:lstStyle/>
          <a:p>
            <a:r>
              <a:rPr lang="en-US" sz="2600" dirty="0"/>
              <a:t>COVID-19 Funeral Assistance will assist with expenses for funeral services and interment or cremation. Any receipts received for expenses that are not related to funeral services will not be determined eligible expenses. Expenses for funeral services and interment or cremation typically include, but are not limited to:</a:t>
            </a:r>
          </a:p>
          <a:p>
            <a:endParaRPr lang="en-US" sz="2600" dirty="0"/>
          </a:p>
          <a:p>
            <a:pPr marL="457200" indent="-457200">
              <a:buFont typeface="Arial" panose="020B0604020202020204" pitchFamily="34" charset="0"/>
              <a:buChar char="•"/>
            </a:pPr>
            <a:r>
              <a:rPr lang="en-US" sz="2100" dirty="0"/>
              <a:t>Transportation for up to two individuals to identify the deceased individual</a:t>
            </a:r>
          </a:p>
          <a:p>
            <a:pPr marL="457200" indent="-457200">
              <a:buFont typeface="Arial" panose="020B0604020202020204" pitchFamily="34" charset="0"/>
              <a:buChar char="•"/>
            </a:pPr>
            <a:r>
              <a:rPr lang="en-US" sz="2100" dirty="0"/>
              <a:t>Transfer of remains</a:t>
            </a:r>
          </a:p>
          <a:p>
            <a:pPr marL="457200" indent="-457200">
              <a:buFont typeface="Arial" panose="020B0604020202020204" pitchFamily="34" charset="0"/>
              <a:buChar char="•"/>
            </a:pPr>
            <a:r>
              <a:rPr lang="en-US" sz="2100" dirty="0"/>
              <a:t>Arrangement of the funeral ceremony</a:t>
            </a:r>
          </a:p>
          <a:p>
            <a:pPr marL="457200" indent="-457200">
              <a:buFont typeface="Arial" panose="020B0604020202020204" pitchFamily="34" charset="0"/>
              <a:buChar char="•"/>
            </a:pPr>
            <a:r>
              <a:rPr lang="en-US" sz="2100" dirty="0"/>
              <a:t>Use of funeral home equipment or staff</a:t>
            </a:r>
          </a:p>
          <a:p>
            <a:pPr marL="457200" indent="-457200">
              <a:buFont typeface="Arial" panose="020B0604020202020204" pitchFamily="34" charset="0"/>
              <a:buChar char="•"/>
            </a:pPr>
            <a:r>
              <a:rPr lang="en-US" sz="2100" dirty="0"/>
              <a:t>Clergy or officiant services</a:t>
            </a:r>
          </a:p>
          <a:p>
            <a:pPr marL="457200" indent="-457200">
              <a:buFont typeface="Arial" panose="020B0604020202020204" pitchFamily="34" charset="0"/>
              <a:buChar char="•"/>
            </a:pPr>
            <a:r>
              <a:rPr lang="en-US" sz="2100" dirty="0"/>
              <a:t>Cremation or interment costs</a:t>
            </a:r>
          </a:p>
          <a:p>
            <a:pPr marL="457200" indent="-457200">
              <a:buFont typeface="Arial" panose="020B0604020202020204" pitchFamily="34" charset="0"/>
              <a:buChar char="•"/>
            </a:pPr>
            <a:r>
              <a:rPr lang="en-US" sz="2100" dirty="0"/>
              <a:t>Casket or urn</a:t>
            </a:r>
          </a:p>
          <a:p>
            <a:pPr marL="457200" indent="-457200">
              <a:buFont typeface="Arial" panose="020B0604020202020204" pitchFamily="34" charset="0"/>
              <a:buChar char="•"/>
            </a:pPr>
            <a:r>
              <a:rPr lang="en-US" sz="2100" dirty="0"/>
              <a:t>Burial plot or cremation niche</a:t>
            </a:r>
          </a:p>
          <a:p>
            <a:pPr marL="457200" indent="-457200">
              <a:buFont typeface="Arial" panose="020B0604020202020204" pitchFamily="34" charset="0"/>
              <a:buChar char="•"/>
            </a:pPr>
            <a:r>
              <a:rPr lang="en-US" sz="2100" dirty="0"/>
              <a:t>Marker or headstone</a:t>
            </a:r>
          </a:p>
          <a:p>
            <a:pPr marL="457200" indent="-457200">
              <a:buFont typeface="Arial" panose="020B0604020202020204" pitchFamily="34" charset="0"/>
              <a:buChar char="•"/>
            </a:pPr>
            <a:r>
              <a:rPr lang="en-US" sz="2100" dirty="0"/>
              <a:t>Costs associated with producing and certifying multiple death certificates</a:t>
            </a:r>
          </a:p>
          <a:p>
            <a:pPr marL="457200" indent="-457200">
              <a:buFont typeface="Arial" panose="020B0604020202020204" pitchFamily="34" charset="0"/>
              <a:buChar char="•"/>
            </a:pPr>
            <a:r>
              <a:rPr lang="en-US" sz="2100" dirty="0"/>
              <a:t>Additional expenses mandated by any applicable local or state government laws or ordinances</a:t>
            </a:r>
          </a:p>
        </p:txBody>
      </p:sp>
    </p:spTree>
    <p:extLst>
      <p:ext uri="{BB962C8B-B14F-4D97-AF65-F5344CB8AC3E}">
        <p14:creationId xmlns:p14="http://schemas.microsoft.com/office/powerpoint/2010/main" val="41824139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9ECFB48-0A87-4132-A221-B65607B8B9F8}"/>
              </a:ext>
            </a:extLst>
          </p:cNvPr>
          <p:cNvSpPr/>
          <p:nvPr/>
        </p:nvSpPr>
        <p:spPr>
          <a:xfrm>
            <a:off x="0" y="3429000"/>
            <a:ext cx="12192000" cy="3429000"/>
          </a:xfrm>
          <a:prstGeom prst="rect">
            <a:avLst/>
          </a:prstGeom>
          <a:solidFill>
            <a:schemeClr val="accent1">
              <a:lumMod val="50000"/>
              <a:alpha val="7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orbel" panose="020B0503020204020204"/>
              <a:ea typeface="+mn-ea"/>
              <a:cs typeface="+mn-cs"/>
            </a:endParaRPr>
          </a:p>
        </p:txBody>
      </p:sp>
      <p:sp>
        <p:nvSpPr>
          <p:cNvPr id="4" name="Title 3">
            <a:extLst>
              <a:ext uri="{FF2B5EF4-FFF2-40B4-BE49-F238E27FC236}">
                <a16:creationId xmlns:a16="http://schemas.microsoft.com/office/drawing/2014/main" id="{EF36757B-95E1-4218-9576-0855545400B0}"/>
              </a:ext>
            </a:extLst>
          </p:cNvPr>
          <p:cNvSpPr>
            <a:spLocks noGrp="1"/>
          </p:cNvSpPr>
          <p:nvPr>
            <p:ph type="ctrTitle"/>
          </p:nvPr>
        </p:nvSpPr>
        <p:spPr>
          <a:xfrm>
            <a:off x="-1" y="3860800"/>
            <a:ext cx="12191999" cy="2997200"/>
          </a:xfrm>
        </p:spPr>
        <p:txBody>
          <a:bodyPr>
            <a:noAutofit/>
          </a:bodyPr>
          <a:lstStyle/>
          <a:p>
            <a:pPr algn="ctr"/>
            <a:r>
              <a:rPr lang="en-US" sz="7200" b="1" dirty="0">
                <a:latin typeface="Arial" panose="020B0604020202020204" pitchFamily="34" charset="0"/>
                <a:cs typeface="Arial" panose="020B0604020202020204" pitchFamily="34" charset="0"/>
              </a:rPr>
              <a:t>Families – Funeral Homes</a:t>
            </a:r>
            <a:br>
              <a:rPr lang="en-US" sz="7200" b="1" dirty="0">
                <a:latin typeface="Arial" panose="020B0604020202020204" pitchFamily="34" charset="0"/>
                <a:cs typeface="Arial" panose="020B0604020202020204" pitchFamily="34" charset="0"/>
              </a:rPr>
            </a:br>
            <a:r>
              <a:rPr lang="en-US" sz="7200" b="1" dirty="0">
                <a:latin typeface="Arial" panose="020B0604020202020204" pitchFamily="34" charset="0"/>
                <a:cs typeface="Arial" panose="020B0604020202020204" pitchFamily="34" charset="0"/>
              </a:rPr>
              <a:t>COVID-19</a:t>
            </a:r>
          </a:p>
        </p:txBody>
      </p:sp>
    </p:spTree>
    <p:extLst>
      <p:ext uri="{BB962C8B-B14F-4D97-AF65-F5344CB8AC3E}">
        <p14:creationId xmlns:p14="http://schemas.microsoft.com/office/powerpoint/2010/main" val="13270727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5F58A37-96B8-43C4-9653-B68D55E98AAF}"/>
              </a:ext>
            </a:extLst>
          </p:cNvPr>
          <p:cNvSpPr>
            <a:spLocks noGrp="1"/>
          </p:cNvSpPr>
          <p:nvPr>
            <p:ph idx="1"/>
          </p:nvPr>
        </p:nvSpPr>
        <p:spPr>
          <a:xfrm>
            <a:off x="641023" y="697584"/>
            <a:ext cx="10859678" cy="5479379"/>
          </a:xfrm>
        </p:spPr>
        <p:txBody>
          <a:bodyPr>
            <a:normAutofit/>
          </a:bodyPr>
          <a:lstStyle/>
          <a:p>
            <a:pPr marL="514350" indent="-514350">
              <a:buFont typeface="+mj-lt"/>
              <a:buAutoNum type="arabicPeriod"/>
            </a:pPr>
            <a:r>
              <a:rPr lang="en-US" dirty="0">
                <a:latin typeface="Arial" panose="020B0604020202020204" pitchFamily="34" charset="0"/>
                <a:cs typeface="Arial" panose="020B0604020202020204" pitchFamily="34" charset="0"/>
              </a:rPr>
              <a:t>Over the past 12 months, many families haven’t been able to mourn their loved one’s death as they were able to do in the past.</a:t>
            </a:r>
          </a:p>
          <a:p>
            <a:pPr marL="1428750" lvl="2" indent="-514350">
              <a:buFont typeface="+mj-lt"/>
              <a:buAutoNum type="alphaLcParenR"/>
            </a:pPr>
            <a:r>
              <a:rPr lang="en-US" dirty="0">
                <a:latin typeface="Arial" panose="020B0604020202020204" pitchFamily="34" charset="0"/>
                <a:cs typeface="Arial" panose="020B0604020202020204" pitchFamily="34" charset="0"/>
              </a:rPr>
              <a:t>No Viewing</a:t>
            </a:r>
          </a:p>
          <a:p>
            <a:pPr marL="1428750" lvl="2" indent="-514350">
              <a:buFont typeface="+mj-lt"/>
              <a:buAutoNum type="alphaLcParenR"/>
            </a:pPr>
            <a:r>
              <a:rPr lang="en-US" dirty="0">
                <a:latin typeface="Arial" panose="020B0604020202020204" pitchFamily="34" charset="0"/>
                <a:cs typeface="Arial" panose="020B0604020202020204" pitchFamily="34" charset="0"/>
              </a:rPr>
              <a:t>No Wake/Visitation</a:t>
            </a:r>
          </a:p>
          <a:p>
            <a:pPr marL="1428750" lvl="2" indent="-514350">
              <a:buFont typeface="+mj-lt"/>
              <a:buAutoNum type="alphaLcParenR"/>
            </a:pPr>
            <a:r>
              <a:rPr lang="en-US" dirty="0">
                <a:latin typeface="Arial" panose="020B0604020202020204" pitchFamily="34" charset="0"/>
                <a:cs typeface="Arial" panose="020B0604020202020204" pitchFamily="34" charset="0"/>
              </a:rPr>
              <a:t>Limited capacity for funeral attendees</a:t>
            </a:r>
          </a:p>
          <a:p>
            <a:pPr marL="514350" indent="-514350">
              <a:buFont typeface="+mj-lt"/>
              <a:buAutoNum type="arabicPeriod"/>
            </a:pPr>
            <a:r>
              <a:rPr lang="en-US" dirty="0">
                <a:latin typeface="Arial" panose="020B0604020202020204" pitchFamily="34" charset="0"/>
                <a:cs typeface="Arial" panose="020B0604020202020204" pitchFamily="34" charset="0"/>
              </a:rPr>
              <a:t>Some families still haven’t had funeral/memorial services for their loved one.</a:t>
            </a:r>
          </a:p>
          <a:p>
            <a:pPr marL="514350" indent="-514350">
              <a:buFont typeface="+mj-lt"/>
              <a:buAutoNum type="arabicPeriod"/>
            </a:pPr>
            <a:r>
              <a:rPr lang="en-US" dirty="0">
                <a:latin typeface="Arial" panose="020B0604020202020204" pitchFamily="34" charset="0"/>
                <a:cs typeface="Arial" panose="020B0604020202020204" pitchFamily="34" charset="0"/>
              </a:rPr>
              <a:t>Families are now beginning to contact funeral homes to help them complete the memorialization of their loved one.</a:t>
            </a:r>
          </a:p>
          <a:p>
            <a:pPr marL="514350" indent="-514350">
              <a:buFont typeface="+mj-lt"/>
              <a:buAutoNum type="arabicPeriod"/>
            </a:pPr>
            <a:endParaRPr lang="en-US" dirty="0">
              <a:latin typeface="Arial" panose="020B0604020202020204" pitchFamily="34" charset="0"/>
              <a:cs typeface="Arial" panose="020B0604020202020204" pitchFamily="34" charset="0"/>
            </a:endParaRPr>
          </a:p>
          <a:p>
            <a:pPr marL="514350" indent="-514350">
              <a:buFont typeface="+mj-lt"/>
              <a:buAutoNum type="arabicPeriod"/>
            </a:pPr>
            <a:endParaRPr lang="en-US" dirty="0">
              <a:latin typeface="Arial" panose="020B0604020202020204" pitchFamily="34" charset="0"/>
              <a:cs typeface="Arial" panose="020B0604020202020204" pitchFamily="34" charset="0"/>
            </a:endParaRPr>
          </a:p>
          <a:p>
            <a:pPr marL="514350" indent="-514350">
              <a:buFont typeface="+mj-lt"/>
              <a:buAutoNum type="arabicPeriod"/>
            </a:pP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EA83C790-81F6-47AC-AEB9-68E00BBF2669}"/>
              </a:ext>
            </a:extLst>
          </p:cNvPr>
          <p:cNvSpPr txBox="1"/>
          <p:nvPr/>
        </p:nvSpPr>
        <p:spPr>
          <a:xfrm>
            <a:off x="641023" y="6267398"/>
            <a:ext cx="10837985" cy="369332"/>
          </a:xfrm>
          <a:prstGeom prst="rect">
            <a:avLst/>
          </a:prstGeom>
          <a:noFill/>
        </p:spPr>
        <p:txBody>
          <a:bodyPr wrap="square">
            <a:spAutoFit/>
          </a:bodyPr>
          <a:lstStyle/>
          <a:p>
            <a:pPr algn="ctr"/>
            <a:r>
              <a:rPr lang="en-US" dirty="0">
                <a:latin typeface="Arial" panose="020B0604020202020204" pitchFamily="34" charset="0"/>
                <a:cs typeface="Arial" panose="020B0604020202020204" pitchFamily="34" charset="0"/>
              </a:rPr>
              <a:t>fema.gov/disasters/coronavirus/economic/funeral-assistance</a:t>
            </a:r>
          </a:p>
        </p:txBody>
      </p:sp>
    </p:spTree>
    <p:extLst>
      <p:ext uri="{BB962C8B-B14F-4D97-AF65-F5344CB8AC3E}">
        <p14:creationId xmlns:p14="http://schemas.microsoft.com/office/powerpoint/2010/main" val="4289621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10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5F58A37-96B8-43C4-9653-B68D55E98AAF}"/>
              </a:ext>
            </a:extLst>
          </p:cNvPr>
          <p:cNvSpPr>
            <a:spLocks noGrp="1"/>
          </p:cNvSpPr>
          <p:nvPr>
            <p:ph idx="1"/>
          </p:nvPr>
        </p:nvSpPr>
        <p:spPr>
          <a:xfrm>
            <a:off x="641023" y="697584"/>
            <a:ext cx="10859678" cy="3382047"/>
          </a:xfrm>
        </p:spPr>
        <p:txBody>
          <a:bodyPr>
            <a:normAutofit/>
          </a:bodyPr>
          <a:lstStyle/>
          <a:p>
            <a:pPr marL="514350" indent="-514350">
              <a:buFont typeface="+mj-lt"/>
              <a:buAutoNum type="arabicPeriod" startAt="4"/>
            </a:pPr>
            <a:r>
              <a:rPr lang="en-US" dirty="0">
                <a:latin typeface="Arial" panose="020B0604020202020204" pitchFamily="34" charset="0"/>
                <a:cs typeface="Arial" panose="020B0604020202020204" pitchFamily="34" charset="0"/>
              </a:rPr>
              <a:t>Families will look to the funeral home for new services and merchandise they didn’t get to purchase last year.</a:t>
            </a:r>
          </a:p>
          <a:p>
            <a:pPr marL="914400" lvl="1" indent="-457200">
              <a:buFont typeface="+mj-lt"/>
              <a:buAutoNum type="alphaLcParenR"/>
            </a:pPr>
            <a:r>
              <a:rPr lang="en-US" dirty="0">
                <a:latin typeface="Arial" panose="020B0604020202020204" pitchFamily="34" charset="0"/>
                <a:cs typeface="Arial" panose="020B0604020202020204" pitchFamily="34" charset="0"/>
              </a:rPr>
              <a:t>Urn</a:t>
            </a:r>
          </a:p>
          <a:p>
            <a:pPr marL="914400" lvl="1" indent="-457200">
              <a:buFont typeface="+mj-lt"/>
              <a:buAutoNum type="alphaLcParenR"/>
            </a:pPr>
            <a:r>
              <a:rPr lang="en-US" dirty="0">
                <a:latin typeface="Arial" panose="020B0604020202020204" pitchFamily="34" charset="0"/>
                <a:cs typeface="Arial" panose="020B0604020202020204" pitchFamily="34" charset="0"/>
              </a:rPr>
              <a:t>Urn Vault</a:t>
            </a:r>
          </a:p>
          <a:p>
            <a:pPr marL="914400" lvl="1" indent="-457200">
              <a:buFont typeface="+mj-lt"/>
              <a:buAutoNum type="alphaLcParenR"/>
            </a:pPr>
            <a:r>
              <a:rPr lang="en-US" dirty="0">
                <a:latin typeface="Arial" panose="020B0604020202020204" pitchFamily="34" charset="0"/>
                <a:cs typeface="Arial" panose="020B0604020202020204" pitchFamily="34" charset="0"/>
              </a:rPr>
              <a:t>Clear Urn Vault</a:t>
            </a:r>
          </a:p>
          <a:p>
            <a:pPr marL="914400" lvl="1" indent="-457200">
              <a:buFont typeface="+mj-lt"/>
              <a:buAutoNum type="alphaLcParenR"/>
            </a:pPr>
            <a:r>
              <a:rPr lang="en-US" dirty="0">
                <a:latin typeface="Arial" panose="020B0604020202020204" pitchFamily="34" charset="0"/>
                <a:cs typeface="Arial" panose="020B0604020202020204" pitchFamily="34" charset="0"/>
              </a:rPr>
              <a:t>Headstone</a:t>
            </a:r>
          </a:p>
          <a:p>
            <a:pPr marL="914400" lvl="1" indent="-457200">
              <a:buFont typeface="+mj-lt"/>
              <a:buAutoNum type="alphaLcParenR"/>
            </a:pPr>
            <a:r>
              <a:rPr lang="en-US" dirty="0">
                <a:latin typeface="Arial" panose="020B0604020202020204" pitchFamily="34" charset="0"/>
                <a:cs typeface="Arial" panose="020B0604020202020204" pitchFamily="34" charset="0"/>
              </a:rPr>
              <a:t>Bench</a:t>
            </a:r>
          </a:p>
          <a:p>
            <a:pPr marL="914400" lvl="1" indent="-457200">
              <a:buFont typeface="+mj-lt"/>
              <a:buAutoNum type="alphaLcParenR"/>
            </a:pPr>
            <a:r>
              <a:rPr lang="en-US" dirty="0">
                <a:latin typeface="Arial" panose="020B0604020202020204" pitchFamily="34" charset="0"/>
                <a:cs typeface="Arial" panose="020B0604020202020204" pitchFamily="34" charset="0"/>
              </a:rPr>
              <a:t>Cremorial</a:t>
            </a:r>
          </a:p>
          <a:p>
            <a:pPr marL="514350" indent="-514350">
              <a:buFont typeface="+mj-lt"/>
              <a:buAutoNum type="arabicPeriod" startAt="4"/>
            </a:pPr>
            <a:endParaRPr lang="en-US" dirty="0">
              <a:latin typeface="Arial" panose="020B0604020202020204" pitchFamily="34" charset="0"/>
              <a:cs typeface="Arial" panose="020B0604020202020204" pitchFamily="34" charset="0"/>
            </a:endParaRPr>
          </a:p>
          <a:p>
            <a:pPr marL="514350" indent="-514350">
              <a:buFont typeface="+mj-lt"/>
              <a:buAutoNum type="arabicPeriod" startAt="4"/>
            </a:pP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grpSp>
        <p:nvGrpSpPr>
          <p:cNvPr id="10" name="Group 9">
            <a:extLst>
              <a:ext uri="{FF2B5EF4-FFF2-40B4-BE49-F238E27FC236}">
                <a16:creationId xmlns:a16="http://schemas.microsoft.com/office/drawing/2014/main" id="{B0F089AF-2D9F-4EA1-9B2F-2B94FCCE52F7}"/>
              </a:ext>
            </a:extLst>
          </p:cNvPr>
          <p:cNvGrpSpPr/>
          <p:nvPr/>
        </p:nvGrpSpPr>
        <p:grpSpPr>
          <a:xfrm>
            <a:off x="680301" y="4279769"/>
            <a:ext cx="2286000" cy="2281287"/>
            <a:chOff x="680301" y="4279769"/>
            <a:chExt cx="2286000" cy="2281287"/>
          </a:xfrm>
        </p:grpSpPr>
        <p:sp>
          <p:nvSpPr>
            <p:cNvPr id="2" name="Rectangle 1">
              <a:extLst>
                <a:ext uri="{FF2B5EF4-FFF2-40B4-BE49-F238E27FC236}">
                  <a16:creationId xmlns:a16="http://schemas.microsoft.com/office/drawing/2014/main" id="{B8045A2A-4DE4-4113-AA12-9B7401501F9A}"/>
                </a:ext>
              </a:extLst>
            </p:cNvPr>
            <p:cNvSpPr/>
            <p:nvPr/>
          </p:nvSpPr>
          <p:spPr>
            <a:xfrm>
              <a:off x="680301" y="4279769"/>
              <a:ext cx="2286000" cy="2281287"/>
            </a:xfrm>
            <a:prstGeom prst="rect">
              <a:avLst/>
            </a:prstGeom>
            <a:solidFill>
              <a:schemeClr val="tx1"/>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Picture 16" descr="A close-up of a book&#10;&#10;Description automatically generated with low confidence">
              <a:extLst>
                <a:ext uri="{FF2B5EF4-FFF2-40B4-BE49-F238E27FC236}">
                  <a16:creationId xmlns:a16="http://schemas.microsoft.com/office/drawing/2014/main" id="{07D53079-79B6-4D0B-BF6D-1DA06545476A}"/>
                </a:ext>
              </a:extLst>
            </p:cNvPr>
            <p:cNvPicPr>
              <a:picLocks noChangeAspect="1"/>
            </p:cNvPicPr>
            <p:nvPr/>
          </p:nvPicPr>
          <p:blipFill>
            <a:blip r:embed="rId2"/>
            <a:stretch>
              <a:fillRect/>
            </a:stretch>
          </p:blipFill>
          <p:spPr>
            <a:xfrm>
              <a:off x="794601" y="4391711"/>
              <a:ext cx="2057400" cy="2057400"/>
            </a:xfrm>
            <a:prstGeom prst="rect">
              <a:avLst/>
            </a:prstGeom>
          </p:spPr>
        </p:pic>
      </p:grpSp>
      <p:grpSp>
        <p:nvGrpSpPr>
          <p:cNvPr id="9" name="Group 8">
            <a:extLst>
              <a:ext uri="{FF2B5EF4-FFF2-40B4-BE49-F238E27FC236}">
                <a16:creationId xmlns:a16="http://schemas.microsoft.com/office/drawing/2014/main" id="{25D7936B-ACBB-4249-885A-B69752259A51}"/>
              </a:ext>
            </a:extLst>
          </p:cNvPr>
          <p:cNvGrpSpPr/>
          <p:nvPr/>
        </p:nvGrpSpPr>
        <p:grpSpPr>
          <a:xfrm>
            <a:off x="3483728" y="4279768"/>
            <a:ext cx="2286000" cy="2281287"/>
            <a:chOff x="3483728" y="4279768"/>
            <a:chExt cx="2286000" cy="2281287"/>
          </a:xfrm>
        </p:grpSpPr>
        <p:sp>
          <p:nvSpPr>
            <p:cNvPr id="4" name="Rectangle 3">
              <a:extLst>
                <a:ext uri="{FF2B5EF4-FFF2-40B4-BE49-F238E27FC236}">
                  <a16:creationId xmlns:a16="http://schemas.microsoft.com/office/drawing/2014/main" id="{276A00D6-B068-445E-84F6-7ACABFC41095}"/>
                </a:ext>
              </a:extLst>
            </p:cNvPr>
            <p:cNvSpPr/>
            <p:nvPr/>
          </p:nvSpPr>
          <p:spPr>
            <a:xfrm>
              <a:off x="3483728" y="4279768"/>
              <a:ext cx="2286000" cy="2281287"/>
            </a:xfrm>
            <a:prstGeom prst="rect">
              <a:avLst/>
            </a:prstGeom>
            <a:solidFill>
              <a:schemeClr val="tx1"/>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9" name="Picture 18" descr="A picture containing brick, building material, stone&#10;&#10;Description automatically generated">
              <a:extLst>
                <a:ext uri="{FF2B5EF4-FFF2-40B4-BE49-F238E27FC236}">
                  <a16:creationId xmlns:a16="http://schemas.microsoft.com/office/drawing/2014/main" id="{FF9FBD51-26F3-4930-B8FC-B10CB626120D}"/>
                </a:ext>
              </a:extLst>
            </p:cNvPr>
            <p:cNvPicPr>
              <a:picLocks noChangeAspect="1"/>
            </p:cNvPicPr>
            <p:nvPr/>
          </p:nvPicPr>
          <p:blipFill>
            <a:blip r:embed="rId3"/>
            <a:stretch>
              <a:fillRect/>
            </a:stretch>
          </p:blipFill>
          <p:spPr>
            <a:xfrm>
              <a:off x="3598028" y="4391711"/>
              <a:ext cx="2057400" cy="2057400"/>
            </a:xfrm>
            <a:prstGeom prst="rect">
              <a:avLst/>
            </a:prstGeom>
          </p:spPr>
        </p:pic>
      </p:grpSp>
      <p:grpSp>
        <p:nvGrpSpPr>
          <p:cNvPr id="8" name="Group 7">
            <a:extLst>
              <a:ext uri="{FF2B5EF4-FFF2-40B4-BE49-F238E27FC236}">
                <a16:creationId xmlns:a16="http://schemas.microsoft.com/office/drawing/2014/main" id="{9E08FAAC-5649-4595-BF0B-5296DA299385}"/>
              </a:ext>
            </a:extLst>
          </p:cNvPr>
          <p:cNvGrpSpPr/>
          <p:nvPr/>
        </p:nvGrpSpPr>
        <p:grpSpPr>
          <a:xfrm>
            <a:off x="6287155" y="4279768"/>
            <a:ext cx="2286000" cy="2281287"/>
            <a:chOff x="6287155" y="4279768"/>
            <a:chExt cx="2286000" cy="2281287"/>
          </a:xfrm>
        </p:grpSpPr>
        <p:sp>
          <p:nvSpPr>
            <p:cNvPr id="5" name="Rectangle 4">
              <a:extLst>
                <a:ext uri="{FF2B5EF4-FFF2-40B4-BE49-F238E27FC236}">
                  <a16:creationId xmlns:a16="http://schemas.microsoft.com/office/drawing/2014/main" id="{62CF2469-93D9-4370-A02A-4BFE5B697F3A}"/>
                </a:ext>
              </a:extLst>
            </p:cNvPr>
            <p:cNvSpPr/>
            <p:nvPr/>
          </p:nvSpPr>
          <p:spPr>
            <a:xfrm>
              <a:off x="6287155" y="4279768"/>
              <a:ext cx="2286000" cy="2281287"/>
            </a:xfrm>
            <a:prstGeom prst="rect">
              <a:avLst/>
            </a:prstGeom>
            <a:solidFill>
              <a:schemeClr val="tx1"/>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Picture 20" descr="A picture containing text&#10;&#10;Description automatically generated">
              <a:extLst>
                <a:ext uri="{FF2B5EF4-FFF2-40B4-BE49-F238E27FC236}">
                  <a16:creationId xmlns:a16="http://schemas.microsoft.com/office/drawing/2014/main" id="{FB1AC2A1-F5F5-4715-BF0B-3250F64AC4BB}"/>
                </a:ext>
              </a:extLst>
            </p:cNvPr>
            <p:cNvPicPr>
              <a:picLocks noChangeAspect="1"/>
            </p:cNvPicPr>
            <p:nvPr/>
          </p:nvPicPr>
          <p:blipFill>
            <a:blip r:embed="rId4"/>
            <a:stretch>
              <a:fillRect/>
            </a:stretch>
          </p:blipFill>
          <p:spPr>
            <a:xfrm>
              <a:off x="6401455" y="4391711"/>
              <a:ext cx="2057400" cy="2057400"/>
            </a:xfrm>
            <a:prstGeom prst="rect">
              <a:avLst/>
            </a:prstGeom>
            <a:effectLst/>
          </p:spPr>
        </p:pic>
      </p:grpSp>
      <p:grpSp>
        <p:nvGrpSpPr>
          <p:cNvPr id="7" name="Group 6">
            <a:extLst>
              <a:ext uri="{FF2B5EF4-FFF2-40B4-BE49-F238E27FC236}">
                <a16:creationId xmlns:a16="http://schemas.microsoft.com/office/drawing/2014/main" id="{380E06F0-3324-4EEA-A52A-629F435F0239}"/>
              </a:ext>
            </a:extLst>
          </p:cNvPr>
          <p:cNvGrpSpPr/>
          <p:nvPr/>
        </p:nvGrpSpPr>
        <p:grpSpPr>
          <a:xfrm>
            <a:off x="9090581" y="4279768"/>
            <a:ext cx="2286000" cy="2281287"/>
            <a:chOff x="9090581" y="4279768"/>
            <a:chExt cx="2286000" cy="2281287"/>
          </a:xfrm>
        </p:grpSpPr>
        <p:sp>
          <p:nvSpPr>
            <p:cNvPr id="6" name="Rectangle 5">
              <a:extLst>
                <a:ext uri="{FF2B5EF4-FFF2-40B4-BE49-F238E27FC236}">
                  <a16:creationId xmlns:a16="http://schemas.microsoft.com/office/drawing/2014/main" id="{03C8C671-5397-4757-9B0F-DDC19A20B875}"/>
                </a:ext>
              </a:extLst>
            </p:cNvPr>
            <p:cNvSpPr/>
            <p:nvPr/>
          </p:nvSpPr>
          <p:spPr>
            <a:xfrm>
              <a:off x="9090581" y="4279768"/>
              <a:ext cx="2286000" cy="2281287"/>
            </a:xfrm>
            <a:prstGeom prst="rect">
              <a:avLst/>
            </a:prstGeom>
            <a:solidFill>
              <a:schemeClr val="tx1"/>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Picture 22" descr="A picture containing vessel, blue, dark, ceramic ware&#10;&#10;Description automatically generated">
              <a:extLst>
                <a:ext uri="{FF2B5EF4-FFF2-40B4-BE49-F238E27FC236}">
                  <a16:creationId xmlns:a16="http://schemas.microsoft.com/office/drawing/2014/main" id="{90984115-A6EB-4796-ABDC-871ED35DEE39}"/>
                </a:ext>
              </a:extLst>
            </p:cNvPr>
            <p:cNvPicPr>
              <a:picLocks noChangeAspect="1"/>
            </p:cNvPicPr>
            <p:nvPr/>
          </p:nvPicPr>
          <p:blipFill>
            <a:blip r:embed="rId5"/>
            <a:stretch>
              <a:fillRect/>
            </a:stretch>
          </p:blipFill>
          <p:spPr>
            <a:xfrm>
              <a:off x="9204881" y="4391711"/>
              <a:ext cx="2057400" cy="2057400"/>
            </a:xfrm>
            <a:prstGeom prst="rect">
              <a:avLst/>
            </a:prstGeom>
          </p:spPr>
        </p:pic>
      </p:grpSp>
    </p:spTree>
    <p:extLst>
      <p:ext uri="{BB962C8B-B14F-4D97-AF65-F5344CB8AC3E}">
        <p14:creationId xmlns:p14="http://schemas.microsoft.com/office/powerpoint/2010/main" val="3112041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10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100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10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200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275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1000" fill="hold"/>
                                        <p:tgtEl>
                                          <p:spTgt spid="3">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350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1000" fill="hold"/>
                                        <p:tgtEl>
                                          <p:spTgt spid="3">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450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3">
                                            <p:txEl>
                                              <p:pRg st="6" end="6"/>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100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1000" fill="hold"/>
                                        <p:tgtEl>
                                          <p:spTgt spid="10"/>
                                        </p:tgtEl>
                                        <p:attrNameLst>
                                          <p:attrName>ppt_x</p:attrName>
                                        </p:attrNameLst>
                                      </p:cBhvr>
                                      <p:tavLst>
                                        <p:tav tm="0">
                                          <p:val>
                                            <p:strVal val="#ppt_x"/>
                                          </p:val>
                                        </p:tav>
                                        <p:tav tm="100000">
                                          <p:val>
                                            <p:strVal val="#ppt_x"/>
                                          </p:val>
                                        </p:tav>
                                      </p:tavLst>
                                    </p:anim>
                                    <p:anim calcmode="lin" valueType="num">
                                      <p:cBhvr additive="base">
                                        <p:cTn id="36" dur="10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150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1000" fill="hold"/>
                                        <p:tgtEl>
                                          <p:spTgt spid="9"/>
                                        </p:tgtEl>
                                        <p:attrNameLst>
                                          <p:attrName>ppt_x</p:attrName>
                                        </p:attrNameLst>
                                      </p:cBhvr>
                                      <p:tavLst>
                                        <p:tav tm="0">
                                          <p:val>
                                            <p:strVal val="#ppt_x"/>
                                          </p:val>
                                        </p:tav>
                                        <p:tav tm="100000">
                                          <p:val>
                                            <p:strVal val="#ppt_x"/>
                                          </p:val>
                                        </p:tav>
                                      </p:tavLst>
                                    </p:anim>
                                    <p:anim calcmode="lin" valueType="num">
                                      <p:cBhvr additive="base">
                                        <p:cTn id="40" dur="1000" fill="hold"/>
                                        <p:tgtEl>
                                          <p:spTgt spid="9"/>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200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1000" fill="hold"/>
                                        <p:tgtEl>
                                          <p:spTgt spid="8"/>
                                        </p:tgtEl>
                                        <p:attrNameLst>
                                          <p:attrName>ppt_x</p:attrName>
                                        </p:attrNameLst>
                                      </p:cBhvr>
                                      <p:tavLst>
                                        <p:tav tm="0">
                                          <p:val>
                                            <p:strVal val="#ppt_x"/>
                                          </p:val>
                                        </p:tav>
                                        <p:tav tm="100000">
                                          <p:val>
                                            <p:strVal val="#ppt_x"/>
                                          </p:val>
                                        </p:tav>
                                      </p:tavLst>
                                    </p:anim>
                                    <p:anim calcmode="lin" valueType="num">
                                      <p:cBhvr additive="base">
                                        <p:cTn id="44" dur="1000" fill="hold"/>
                                        <p:tgtEl>
                                          <p:spTgt spid="8"/>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260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1000" fill="hold"/>
                                        <p:tgtEl>
                                          <p:spTgt spid="7"/>
                                        </p:tgtEl>
                                        <p:attrNameLst>
                                          <p:attrName>ppt_x</p:attrName>
                                        </p:attrNameLst>
                                      </p:cBhvr>
                                      <p:tavLst>
                                        <p:tav tm="0">
                                          <p:val>
                                            <p:strVal val="#ppt_x"/>
                                          </p:val>
                                        </p:tav>
                                        <p:tav tm="100000">
                                          <p:val>
                                            <p:strVal val="#ppt_x"/>
                                          </p:val>
                                        </p:tav>
                                      </p:tavLst>
                                    </p:anim>
                                    <p:anim calcmode="lin" valueType="num">
                                      <p:cBhvr additive="base">
                                        <p:cTn id="48"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5F58A37-96B8-43C4-9653-B68D55E98AAF}"/>
              </a:ext>
            </a:extLst>
          </p:cNvPr>
          <p:cNvSpPr>
            <a:spLocks noGrp="1"/>
          </p:cNvSpPr>
          <p:nvPr>
            <p:ph idx="1"/>
          </p:nvPr>
        </p:nvSpPr>
        <p:spPr>
          <a:xfrm>
            <a:off x="641023" y="697584"/>
            <a:ext cx="10859678" cy="5479379"/>
          </a:xfrm>
        </p:spPr>
        <p:txBody>
          <a:bodyPr>
            <a:normAutofit/>
          </a:bodyPr>
          <a:lstStyle/>
          <a:p>
            <a:pPr marL="514350" indent="-514350">
              <a:buFont typeface="+mj-lt"/>
              <a:buAutoNum type="arabicPeriod" startAt="5"/>
            </a:pPr>
            <a:r>
              <a:rPr lang="en-US" sz="3200" dirty="0">
                <a:latin typeface="Arial" panose="020B0604020202020204" pitchFamily="34" charset="0"/>
                <a:cs typeface="Arial" panose="020B0604020202020204" pitchFamily="34" charset="0"/>
              </a:rPr>
              <a:t>COVID-19 deaths are still at the forefront of the death-care industry.</a:t>
            </a:r>
          </a:p>
          <a:p>
            <a:pPr marL="514350" indent="-514350">
              <a:buFont typeface="+mj-lt"/>
              <a:buAutoNum type="arabicPeriod" startAt="5"/>
            </a:pPr>
            <a:r>
              <a:rPr lang="en-US" sz="3200" dirty="0">
                <a:latin typeface="Arial" panose="020B0604020202020204" pitchFamily="34" charset="0"/>
                <a:cs typeface="Arial" panose="020B0604020202020204" pitchFamily="34" charset="0"/>
              </a:rPr>
              <a:t>Funeral Homes can continue to see the need for at-need traditional burials from COVID-19 deaths.</a:t>
            </a:r>
          </a:p>
          <a:p>
            <a:pPr marL="514350" indent="-514350">
              <a:buFont typeface="+mj-lt"/>
              <a:buAutoNum type="arabicPeriod" startAt="5"/>
            </a:pPr>
            <a:r>
              <a:rPr lang="en-US" sz="3200" dirty="0">
                <a:latin typeface="Arial" panose="020B0604020202020204" pitchFamily="34" charset="0"/>
                <a:cs typeface="Arial" panose="020B0604020202020204" pitchFamily="34" charset="0"/>
              </a:rPr>
              <a:t>Because of the FEMA relief package, this may give families the opportunities to do more for their loved one if the relief wasn’t given.</a:t>
            </a:r>
          </a:p>
          <a:p>
            <a:pPr marL="971550" lvl="1" indent="-514350">
              <a:buFont typeface="+mj-lt"/>
              <a:buAutoNum type="alphaLcParenR"/>
            </a:pPr>
            <a:r>
              <a:rPr lang="en-US" sz="2800" dirty="0">
                <a:latin typeface="Arial" panose="020B0604020202020204" pitchFamily="34" charset="0"/>
                <a:cs typeface="Arial" panose="020B0604020202020204" pitchFamily="34" charset="0"/>
              </a:rPr>
              <a:t>Higher quality casket</a:t>
            </a:r>
          </a:p>
          <a:p>
            <a:pPr marL="971550" lvl="1" indent="-514350">
              <a:buFont typeface="+mj-lt"/>
              <a:buAutoNum type="alphaLcParenR"/>
            </a:pPr>
            <a:r>
              <a:rPr lang="en-US" sz="2800" dirty="0">
                <a:latin typeface="Arial" panose="020B0604020202020204" pitchFamily="34" charset="0"/>
                <a:cs typeface="Arial" panose="020B0604020202020204" pitchFamily="34" charset="0"/>
              </a:rPr>
              <a:t>Higher quality burial vault</a:t>
            </a:r>
          </a:p>
          <a:p>
            <a:pPr marL="1428750" lvl="2" indent="-514350">
              <a:buFont typeface="+mj-lt"/>
              <a:buAutoNum type="arabicPeriod"/>
            </a:pPr>
            <a:r>
              <a:rPr lang="en-US" sz="2400" dirty="0">
                <a:latin typeface="Arial" panose="020B0604020202020204" pitchFamily="34" charset="0"/>
                <a:cs typeface="Arial" panose="020B0604020202020204" pitchFamily="34" charset="0"/>
              </a:rPr>
              <a:t>Life’s Reflections</a:t>
            </a:r>
          </a:p>
          <a:p>
            <a:pPr marL="1428750" lvl="2" indent="-514350">
              <a:buFont typeface="+mj-lt"/>
              <a:buAutoNum type="arabicPeriod"/>
            </a:pPr>
            <a:r>
              <a:rPr lang="en-US" sz="2400" dirty="0">
                <a:latin typeface="Arial" panose="020B0604020202020204" pitchFamily="34" charset="0"/>
                <a:cs typeface="Arial" panose="020B0604020202020204" pitchFamily="34" charset="0"/>
              </a:rPr>
              <a:t>Treasured Tribute</a:t>
            </a:r>
          </a:p>
        </p:txBody>
      </p:sp>
      <p:sp>
        <p:nvSpPr>
          <p:cNvPr id="4" name="TextBox 3">
            <a:extLst>
              <a:ext uri="{FF2B5EF4-FFF2-40B4-BE49-F238E27FC236}">
                <a16:creationId xmlns:a16="http://schemas.microsoft.com/office/drawing/2014/main" id="{AF8CAA4D-D9DD-4690-9282-1FE26A5D7D3B}"/>
              </a:ext>
            </a:extLst>
          </p:cNvPr>
          <p:cNvSpPr txBox="1"/>
          <p:nvPr/>
        </p:nvSpPr>
        <p:spPr>
          <a:xfrm>
            <a:off x="712992" y="6176963"/>
            <a:ext cx="10837985" cy="369332"/>
          </a:xfrm>
          <a:prstGeom prst="rect">
            <a:avLst/>
          </a:prstGeom>
          <a:noFill/>
        </p:spPr>
        <p:txBody>
          <a:bodyPr wrap="square">
            <a:spAutoFit/>
          </a:bodyPr>
          <a:lstStyle/>
          <a:p>
            <a:pPr algn="ctr"/>
            <a:r>
              <a:rPr lang="en-US" dirty="0">
                <a:latin typeface="Arial" panose="020B0604020202020204" pitchFamily="34" charset="0"/>
                <a:cs typeface="Arial" panose="020B0604020202020204" pitchFamily="34" charset="0"/>
              </a:rPr>
              <a:t>fema.gov/disasters/coronavirus/economic/funeral-assistance</a:t>
            </a:r>
          </a:p>
        </p:txBody>
      </p:sp>
    </p:spTree>
    <p:extLst>
      <p:ext uri="{BB962C8B-B14F-4D97-AF65-F5344CB8AC3E}">
        <p14:creationId xmlns:p14="http://schemas.microsoft.com/office/powerpoint/2010/main" val="3946848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10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10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9ECFB48-0A87-4132-A221-B65607B8B9F8}"/>
              </a:ext>
            </a:extLst>
          </p:cNvPr>
          <p:cNvSpPr/>
          <p:nvPr/>
        </p:nvSpPr>
        <p:spPr>
          <a:xfrm>
            <a:off x="0" y="3429000"/>
            <a:ext cx="12192000" cy="3429000"/>
          </a:xfrm>
          <a:prstGeom prst="rect">
            <a:avLst/>
          </a:prstGeom>
          <a:solidFill>
            <a:schemeClr val="accent1">
              <a:lumMod val="50000"/>
              <a:alpha val="7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EF36757B-95E1-4218-9576-0855545400B0}"/>
              </a:ext>
            </a:extLst>
          </p:cNvPr>
          <p:cNvSpPr>
            <a:spLocks noGrp="1"/>
          </p:cNvSpPr>
          <p:nvPr>
            <p:ph type="ctrTitle"/>
          </p:nvPr>
        </p:nvSpPr>
        <p:spPr>
          <a:xfrm>
            <a:off x="1524000" y="4463935"/>
            <a:ext cx="9144000" cy="1280160"/>
          </a:xfrm>
        </p:spPr>
        <p:txBody>
          <a:bodyPr>
            <a:normAutofit/>
          </a:bodyPr>
          <a:lstStyle/>
          <a:p>
            <a:pPr algn="ctr"/>
            <a:r>
              <a:rPr lang="en-US" sz="7200" b="1" dirty="0">
                <a:latin typeface="Arial" panose="020B0604020202020204" pitchFamily="34" charset="0"/>
                <a:cs typeface="Arial" panose="020B0604020202020204" pitchFamily="34" charset="0"/>
              </a:rPr>
              <a:t>Covid-19 Deaths</a:t>
            </a:r>
          </a:p>
        </p:txBody>
      </p:sp>
      <p:sp>
        <p:nvSpPr>
          <p:cNvPr id="5" name="Subtitle 4">
            <a:extLst>
              <a:ext uri="{FF2B5EF4-FFF2-40B4-BE49-F238E27FC236}">
                <a16:creationId xmlns:a16="http://schemas.microsoft.com/office/drawing/2014/main" id="{31782BF8-718E-4B51-9D12-D3254A6B427B}"/>
              </a:ext>
            </a:extLst>
          </p:cNvPr>
          <p:cNvSpPr>
            <a:spLocks noGrp="1"/>
          </p:cNvSpPr>
          <p:nvPr>
            <p:ph type="subTitle" idx="1"/>
          </p:nvPr>
        </p:nvSpPr>
        <p:spPr>
          <a:xfrm>
            <a:off x="1524000" y="5168962"/>
            <a:ext cx="9144000" cy="754025"/>
          </a:xfrm>
        </p:spPr>
        <p:txBody>
          <a:bodyPr>
            <a:normAutofit/>
          </a:bodyPr>
          <a:lstStyle/>
          <a:p>
            <a:pPr algn="ctr"/>
            <a:endParaRPr lang="en-US" dirty="0">
              <a:solidFill>
                <a:schemeClr val="bg1">
                  <a:lumMod val="95000"/>
                  <a:lumOff val="5000"/>
                </a:schemeClr>
              </a:solidFill>
            </a:endParaRPr>
          </a:p>
        </p:txBody>
      </p:sp>
      <p:pic>
        <p:nvPicPr>
          <p:cNvPr id="8" name="Picture 7" descr="Logo, company name&#10;&#10;Description automatically generated">
            <a:extLst>
              <a:ext uri="{FF2B5EF4-FFF2-40B4-BE49-F238E27FC236}">
                <a16:creationId xmlns:a16="http://schemas.microsoft.com/office/drawing/2014/main" id="{416F7E4E-AE87-434B-8C99-FF4C72399E5F}"/>
              </a:ext>
            </a:extLst>
          </p:cNvPr>
          <p:cNvPicPr>
            <a:picLocks noChangeAspect="1"/>
          </p:cNvPicPr>
          <p:nvPr/>
        </p:nvPicPr>
        <p:blipFill>
          <a:blip r:embed="rId3"/>
          <a:stretch>
            <a:fillRect/>
          </a:stretch>
        </p:blipFill>
        <p:spPr>
          <a:xfrm>
            <a:off x="3638358" y="1410857"/>
            <a:ext cx="4915283" cy="1602810"/>
          </a:xfrm>
          <a:prstGeom prst="rect">
            <a:avLst/>
          </a:prstGeom>
        </p:spPr>
      </p:pic>
    </p:spTree>
    <p:extLst>
      <p:ext uri="{BB962C8B-B14F-4D97-AF65-F5344CB8AC3E}">
        <p14:creationId xmlns:p14="http://schemas.microsoft.com/office/powerpoint/2010/main" val="39326284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9ECFB48-0A87-4132-A221-B65607B8B9F8}"/>
              </a:ext>
            </a:extLst>
          </p:cNvPr>
          <p:cNvSpPr/>
          <p:nvPr/>
        </p:nvSpPr>
        <p:spPr>
          <a:xfrm>
            <a:off x="0" y="3429000"/>
            <a:ext cx="12192000" cy="3429000"/>
          </a:xfrm>
          <a:prstGeom prst="rect">
            <a:avLst/>
          </a:prstGeom>
          <a:solidFill>
            <a:schemeClr val="accent1">
              <a:lumMod val="50000"/>
              <a:alpha val="7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orbel" panose="020B0503020204020204"/>
              <a:ea typeface="+mn-ea"/>
              <a:cs typeface="+mn-cs"/>
            </a:endParaRPr>
          </a:p>
        </p:txBody>
      </p:sp>
      <p:sp>
        <p:nvSpPr>
          <p:cNvPr id="4" name="Title 3">
            <a:extLst>
              <a:ext uri="{FF2B5EF4-FFF2-40B4-BE49-F238E27FC236}">
                <a16:creationId xmlns:a16="http://schemas.microsoft.com/office/drawing/2014/main" id="{EF36757B-95E1-4218-9576-0855545400B0}"/>
              </a:ext>
            </a:extLst>
          </p:cNvPr>
          <p:cNvSpPr>
            <a:spLocks noGrp="1"/>
          </p:cNvSpPr>
          <p:nvPr>
            <p:ph type="ctrTitle"/>
          </p:nvPr>
        </p:nvSpPr>
        <p:spPr>
          <a:xfrm>
            <a:off x="1524000" y="4371591"/>
            <a:ext cx="9144000" cy="1543818"/>
          </a:xfrm>
        </p:spPr>
        <p:txBody>
          <a:bodyPr>
            <a:noAutofit/>
          </a:bodyPr>
          <a:lstStyle/>
          <a:p>
            <a:pPr algn="ctr"/>
            <a:r>
              <a:rPr lang="en-US" sz="8800" b="1" dirty="0">
                <a:latin typeface="Arial" panose="020B0604020202020204" pitchFamily="34" charset="0"/>
                <a:cs typeface="Arial" panose="020B0604020202020204" pitchFamily="34" charset="0"/>
              </a:rPr>
              <a:t>Helpful Resources</a:t>
            </a:r>
          </a:p>
        </p:txBody>
      </p:sp>
    </p:spTree>
    <p:extLst>
      <p:ext uri="{BB962C8B-B14F-4D97-AF65-F5344CB8AC3E}">
        <p14:creationId xmlns:p14="http://schemas.microsoft.com/office/powerpoint/2010/main" val="16236914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pic>
        <p:nvPicPr>
          <p:cNvPr id="9" name="Content Placeholder 8">
            <a:extLst>
              <a:ext uri="{FF2B5EF4-FFF2-40B4-BE49-F238E27FC236}">
                <a16:creationId xmlns:a16="http://schemas.microsoft.com/office/drawing/2014/main" id="{21772F87-A538-4BF5-8ED3-B8854C825871}"/>
              </a:ext>
            </a:extLst>
          </p:cNvPr>
          <p:cNvPicPr>
            <a:picLocks noGrp="1" noChangeAspect="1"/>
          </p:cNvPicPr>
          <p:nvPr>
            <p:ph idx="1"/>
          </p:nvPr>
        </p:nvPicPr>
        <p:blipFill rotWithShape="1">
          <a:blip r:embed="rId2"/>
          <a:srcRect l="63421" t="15915" r="19880" b="7063"/>
          <a:stretch/>
        </p:blipFill>
        <p:spPr>
          <a:xfrm>
            <a:off x="3448482" y="-11231"/>
            <a:ext cx="5295035" cy="6869231"/>
          </a:xfrm>
        </p:spPr>
      </p:pic>
    </p:spTree>
    <p:extLst>
      <p:ext uri="{BB962C8B-B14F-4D97-AF65-F5344CB8AC3E}">
        <p14:creationId xmlns:p14="http://schemas.microsoft.com/office/powerpoint/2010/main" val="26284042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ACDB9B22-6485-413E-A7E5-EFC1D1F3A652}"/>
              </a:ext>
            </a:extLst>
          </p:cNvPr>
          <p:cNvPicPr>
            <a:picLocks noGrp="1" noChangeAspect="1"/>
          </p:cNvPicPr>
          <p:nvPr>
            <p:ph idx="1"/>
          </p:nvPr>
        </p:nvPicPr>
        <p:blipFill rotWithShape="1">
          <a:blip r:embed="rId2"/>
          <a:srcRect l="63154" t="15494" r="19581" b="6488"/>
          <a:stretch/>
        </p:blipFill>
        <p:spPr>
          <a:xfrm>
            <a:off x="3395218" y="0"/>
            <a:ext cx="5401563" cy="6865043"/>
          </a:xfrm>
        </p:spPr>
      </p:pic>
    </p:spTree>
    <p:extLst>
      <p:ext uri="{BB962C8B-B14F-4D97-AF65-F5344CB8AC3E}">
        <p14:creationId xmlns:p14="http://schemas.microsoft.com/office/powerpoint/2010/main" val="233809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5F58A37-96B8-43C4-9653-B68D55E98AAF}"/>
              </a:ext>
            </a:extLst>
          </p:cNvPr>
          <p:cNvSpPr>
            <a:spLocks noGrp="1"/>
          </p:cNvSpPr>
          <p:nvPr>
            <p:ph idx="1"/>
          </p:nvPr>
        </p:nvSpPr>
        <p:spPr>
          <a:xfrm>
            <a:off x="641023" y="697584"/>
            <a:ext cx="10859678" cy="5479379"/>
          </a:xfrm>
        </p:spPr>
        <p:txBody>
          <a:bodyPr>
            <a:normAutofit fontScale="77500" lnSpcReduction="20000"/>
          </a:bodyPr>
          <a:lstStyle/>
          <a:p>
            <a:pPr marL="514350" indent="-514350">
              <a:buFont typeface="+mj-lt"/>
              <a:buAutoNum type="arabicPeriod"/>
            </a:pPr>
            <a:r>
              <a:rPr lang="en-US" dirty="0">
                <a:solidFill>
                  <a:schemeClr val="tx1"/>
                </a:solidFill>
                <a:latin typeface="Arial" panose="020B0604020202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www.fema.gov/disasters/coronavirus/economic/funeral-assistance</a:t>
            </a:r>
            <a:endParaRPr lang="en-US" dirty="0">
              <a:solidFill>
                <a:schemeClr val="tx1"/>
              </a:solidFill>
              <a:latin typeface="Arial" panose="020B0604020202020204" pitchFamily="34" charset="0"/>
              <a:cs typeface="Arial" panose="020B0604020202020204" pitchFamily="34" charset="0"/>
            </a:endParaRPr>
          </a:p>
          <a:p>
            <a:pPr marL="514350" indent="-514350">
              <a:buFont typeface="+mj-lt"/>
              <a:buAutoNum type="arabicPeriod"/>
            </a:pPr>
            <a:r>
              <a:rPr lang="en-US" dirty="0">
                <a:solidFill>
                  <a:schemeClr val="tx1"/>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www.fema.gov/disasters/coronavirus/economic/funeral-assistance/faq</a:t>
            </a:r>
            <a:endParaRPr lang="en-US" dirty="0">
              <a:solidFill>
                <a:schemeClr val="tx1"/>
              </a:solidFill>
              <a:latin typeface="Arial" panose="020B0604020202020204" pitchFamily="34" charset="0"/>
              <a:cs typeface="Arial" panose="020B0604020202020204" pitchFamily="34" charset="0"/>
            </a:endParaRPr>
          </a:p>
          <a:p>
            <a:pPr marL="514350" indent="-514350">
              <a:buFont typeface="+mj-lt"/>
              <a:buAutoNum type="arabicPeriod"/>
            </a:pPr>
            <a:r>
              <a:rPr lang="en-US" dirty="0">
                <a:solidFill>
                  <a:schemeClr val="tx1"/>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www.nfda.org/covid-19/fema-funeral-assistance</a:t>
            </a:r>
            <a:endParaRPr lang="en-US" dirty="0">
              <a:solidFill>
                <a:schemeClr val="tx1"/>
              </a:solidFill>
              <a:latin typeface="Arial" panose="020B0604020202020204" pitchFamily="34" charset="0"/>
              <a:cs typeface="Arial" panose="020B0604020202020204" pitchFamily="34" charset="0"/>
            </a:endParaRPr>
          </a:p>
          <a:p>
            <a:pPr marL="514350" indent="-514350">
              <a:buFont typeface="+mj-lt"/>
              <a:buAutoNum type="arabicPeriod"/>
            </a:pPr>
            <a:r>
              <a:rPr lang="en-US" dirty="0">
                <a:solidFill>
                  <a:schemeClr val="tx1"/>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www.iccfa.com/covid-19/covid-19-fema/</a:t>
            </a:r>
            <a:endParaRPr lang="en-US" dirty="0">
              <a:solidFill>
                <a:schemeClr val="tx1"/>
              </a:solidFill>
              <a:latin typeface="Arial" panose="020B0604020202020204" pitchFamily="34" charset="0"/>
              <a:cs typeface="Arial" panose="020B0604020202020204" pitchFamily="34" charset="0"/>
            </a:endParaRPr>
          </a:p>
          <a:p>
            <a:pPr marL="514350" indent="-514350">
              <a:buFont typeface="+mj-lt"/>
              <a:buAutoNum type="arabicPeriod"/>
            </a:pPr>
            <a:r>
              <a:rPr lang="en-US" dirty="0">
                <a:solidFill>
                  <a:schemeClr val="tx1"/>
                </a:solidFill>
                <a:latin typeface="Arial" panose="020B0604020202020204" pitchFamily="34" charset="0"/>
                <a:cs typeface="Arial" panose="020B0604020202020204" pitchFamily="34" charset="0"/>
                <a:hlinkClick r:id="rId6">
                  <a:extLst>
                    <a:ext uri="{A12FA001-AC4F-418D-AE19-62706E023703}">
                      <ahyp:hlinkClr xmlns:ahyp="http://schemas.microsoft.com/office/drawing/2018/hyperlinkcolor" val="tx"/>
                    </a:ext>
                  </a:extLst>
                </a:hlinkClick>
              </a:rPr>
              <a:t>www.fema.gov/press-release/20210412/fema-begins-processing-covid-19-funeral-assistance-applications</a:t>
            </a:r>
            <a:endParaRPr lang="en-US" dirty="0">
              <a:solidFill>
                <a:schemeClr val="tx1"/>
              </a:solidFill>
              <a:latin typeface="Arial" panose="020B0604020202020204" pitchFamily="34" charset="0"/>
              <a:cs typeface="Arial" panose="020B0604020202020204" pitchFamily="34" charset="0"/>
            </a:endParaRPr>
          </a:p>
          <a:p>
            <a:pPr marL="514350" indent="-514350">
              <a:buFont typeface="+mj-lt"/>
              <a:buAutoNum type="arabicPeriod"/>
            </a:pPr>
            <a:r>
              <a:rPr lang="en-US" u="sng" dirty="0">
                <a:solidFill>
                  <a:schemeClr val="tx1"/>
                </a:solidFill>
                <a:latin typeface="Arial" panose="020B0604020202020204" pitchFamily="34" charset="0"/>
                <a:cs typeface="Arial" panose="020B0604020202020204" pitchFamily="34" charset="0"/>
                <a:hlinkClick r:id="rId7">
                  <a:extLst>
                    <a:ext uri="{A12FA001-AC4F-418D-AE19-62706E023703}">
                      <ahyp:hlinkClr xmlns:ahyp="http://schemas.microsoft.com/office/drawing/2018/hyperlinkcolor" val="tx"/>
                    </a:ext>
                  </a:extLst>
                </a:hlinkClick>
              </a:rPr>
              <a:t>https://www.youtube.com/watch?v=DgvN_9m58Z0</a:t>
            </a:r>
            <a:endParaRPr lang="en-US" u="sng" dirty="0">
              <a:solidFill>
                <a:schemeClr val="tx1"/>
              </a:solidFill>
              <a:latin typeface="Arial" panose="020B0604020202020204" pitchFamily="34" charset="0"/>
              <a:cs typeface="Arial" panose="020B0604020202020204" pitchFamily="34" charset="0"/>
            </a:endParaRPr>
          </a:p>
          <a:p>
            <a:pPr marL="514350" indent="-514350">
              <a:buFont typeface="+mj-lt"/>
              <a:buAutoNum type="arabicPeriod"/>
            </a:pPr>
            <a:endParaRPr lang="en-US" u="sng" dirty="0">
              <a:latin typeface="Arial" panose="020B0604020202020204" pitchFamily="34" charset="0"/>
              <a:cs typeface="Arial" panose="020B0604020202020204" pitchFamily="34" charset="0"/>
            </a:endParaRPr>
          </a:p>
          <a:p>
            <a:pPr marL="0" indent="0" algn="ctr">
              <a:buNone/>
            </a:pPr>
            <a:r>
              <a:rPr lang="en-US" b="1" dirty="0">
                <a:latin typeface="Arial" panose="020B0604020202020204" pitchFamily="34" charset="0"/>
                <a:cs typeface="Arial" panose="020B0604020202020204" pitchFamily="34" charset="0"/>
              </a:rPr>
              <a:t>COVID-19 Funeral Assistance Line Number</a:t>
            </a:r>
            <a:endParaRPr lang="en-US" dirty="0">
              <a:latin typeface="Arial" panose="020B0604020202020204" pitchFamily="34" charset="0"/>
              <a:cs typeface="Arial" panose="020B0604020202020204" pitchFamily="34" charset="0"/>
            </a:endParaRPr>
          </a:p>
          <a:p>
            <a:pPr marL="0" indent="0" algn="ctr">
              <a:buNone/>
            </a:pPr>
            <a:r>
              <a:rPr lang="en-US" dirty="0">
                <a:latin typeface="Arial" panose="020B0604020202020204" pitchFamily="34" charset="0"/>
                <a:cs typeface="Arial" panose="020B0604020202020204" pitchFamily="34" charset="0"/>
              </a:rPr>
              <a:t>Applications begin on </a:t>
            </a:r>
            <a:r>
              <a:rPr lang="en-US" b="1" dirty="0">
                <a:latin typeface="Arial" panose="020B0604020202020204" pitchFamily="34" charset="0"/>
                <a:cs typeface="Arial" panose="020B0604020202020204" pitchFamily="34" charset="0"/>
              </a:rPr>
              <a:t>April 12, 2021</a:t>
            </a:r>
          </a:p>
          <a:p>
            <a:pPr marL="0" indent="0" algn="ctr">
              <a:buNone/>
            </a:pPr>
            <a:br>
              <a:rPr lang="en-US" dirty="0">
                <a:latin typeface="Arial" panose="020B0604020202020204" pitchFamily="34" charset="0"/>
                <a:cs typeface="Arial" panose="020B0604020202020204" pitchFamily="34" charset="0"/>
              </a:rPr>
            </a:br>
            <a:r>
              <a:rPr lang="en-US" b="1" dirty="0">
                <a:latin typeface="Arial" panose="020B0604020202020204" pitchFamily="34" charset="0"/>
                <a:cs typeface="Arial" panose="020B0604020202020204" pitchFamily="34" charset="0"/>
              </a:rPr>
              <a:t>844-684-6333 </a:t>
            </a:r>
            <a:r>
              <a:rPr lang="en-US" dirty="0">
                <a:latin typeface="Arial" panose="020B0604020202020204" pitchFamily="34" charset="0"/>
                <a:cs typeface="Arial" panose="020B0604020202020204" pitchFamily="34" charset="0"/>
              </a:rPr>
              <a:t>| TTY: </a:t>
            </a:r>
            <a:r>
              <a:rPr lang="en-US" b="1" dirty="0">
                <a:latin typeface="Arial" panose="020B0604020202020204" pitchFamily="34" charset="0"/>
                <a:cs typeface="Arial" panose="020B0604020202020204" pitchFamily="34" charset="0"/>
              </a:rPr>
              <a:t>800-462-7585</a:t>
            </a:r>
            <a:endParaRPr lang="en-US" dirty="0">
              <a:latin typeface="Arial" panose="020B0604020202020204" pitchFamily="34" charset="0"/>
              <a:cs typeface="Arial" panose="020B0604020202020204" pitchFamily="34" charset="0"/>
            </a:endParaRPr>
          </a:p>
          <a:p>
            <a:pPr marL="0" indent="0" algn="ctr">
              <a:buNone/>
            </a:pPr>
            <a:endParaRPr lang="en-US" b="1" dirty="0">
              <a:latin typeface="Arial" panose="020B0604020202020204" pitchFamily="34" charset="0"/>
              <a:cs typeface="Arial" panose="020B0604020202020204" pitchFamily="34" charset="0"/>
            </a:endParaRPr>
          </a:p>
          <a:p>
            <a:pPr marL="0" indent="0" algn="ctr">
              <a:buNone/>
            </a:pPr>
            <a:r>
              <a:rPr lang="en-US" b="1" dirty="0">
                <a:latin typeface="Arial" panose="020B0604020202020204" pitchFamily="34" charset="0"/>
                <a:cs typeface="Arial" panose="020B0604020202020204" pitchFamily="34" charset="0"/>
              </a:rPr>
              <a:t>Hours of Operation:</a:t>
            </a:r>
          </a:p>
          <a:p>
            <a:pPr marL="0" indent="0" algn="ctr">
              <a:buNone/>
            </a:pPr>
            <a:r>
              <a:rPr lang="en-US" dirty="0">
                <a:latin typeface="Arial" panose="020B0604020202020204" pitchFamily="34" charset="0"/>
                <a:cs typeface="Arial" panose="020B0604020202020204" pitchFamily="34" charset="0"/>
              </a:rPr>
              <a:t>Monday - Friday</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9 a.m. to 9 p.m. Eastern Time</a:t>
            </a:r>
          </a:p>
          <a:p>
            <a:pPr marL="0" indent="0">
              <a:buNone/>
            </a:pPr>
            <a:endParaRPr lang="en-US" dirty="0">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AF8CAA4D-D9DD-4690-9282-1FE26A5D7D3B}"/>
              </a:ext>
            </a:extLst>
          </p:cNvPr>
          <p:cNvSpPr txBox="1"/>
          <p:nvPr/>
        </p:nvSpPr>
        <p:spPr>
          <a:xfrm>
            <a:off x="712992" y="6176963"/>
            <a:ext cx="10837985" cy="369332"/>
          </a:xfrm>
          <a:prstGeom prst="rect">
            <a:avLst/>
          </a:prstGeom>
          <a:noFill/>
        </p:spPr>
        <p:txBody>
          <a:bodyPr wrap="square">
            <a:spAutoFit/>
          </a:bodyPr>
          <a:lstStyle/>
          <a:p>
            <a:pPr algn="ctr"/>
            <a:r>
              <a:rPr lang="en-US" dirty="0">
                <a:latin typeface="Arial" panose="020B0604020202020204" pitchFamily="34" charset="0"/>
                <a:cs typeface="Arial" panose="020B0604020202020204" pitchFamily="34" charset="0"/>
              </a:rPr>
              <a:t>fema.gov/disasters/coronavirus/economic/funeral-assistance</a:t>
            </a:r>
          </a:p>
        </p:txBody>
      </p:sp>
    </p:spTree>
    <p:extLst>
      <p:ext uri="{BB962C8B-B14F-4D97-AF65-F5344CB8AC3E}">
        <p14:creationId xmlns:p14="http://schemas.microsoft.com/office/powerpoint/2010/main" val="3683050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10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additive="base">
                                        <p:cTn id="43"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4" dur="10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8" end="8"/>
                                            </p:txEl>
                                          </p:spTgt>
                                        </p:tgtEl>
                                        <p:attrNameLst>
                                          <p:attrName>style.visibility</p:attrName>
                                        </p:attrNameLst>
                                      </p:cBhvr>
                                      <p:to>
                                        <p:strVal val="visible"/>
                                      </p:to>
                                    </p:set>
                                    <p:anim calcmode="lin" valueType="num">
                                      <p:cBhvr additive="base">
                                        <p:cTn id="49"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0" dur="10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3">
                                            <p:txEl>
                                              <p:pRg st="9" end="9"/>
                                            </p:txEl>
                                          </p:spTgt>
                                        </p:tgtEl>
                                        <p:attrNameLst>
                                          <p:attrName>style.visibility</p:attrName>
                                        </p:attrNameLst>
                                      </p:cBhvr>
                                      <p:to>
                                        <p:strVal val="visible"/>
                                      </p:to>
                                    </p:set>
                                    <p:anim calcmode="lin" valueType="num">
                                      <p:cBhvr additive="base">
                                        <p:cTn id="55"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56" dur="10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3">
                                            <p:txEl>
                                              <p:pRg st="11" end="11"/>
                                            </p:txEl>
                                          </p:spTgt>
                                        </p:tgtEl>
                                        <p:attrNameLst>
                                          <p:attrName>style.visibility</p:attrName>
                                        </p:attrNameLst>
                                      </p:cBhvr>
                                      <p:to>
                                        <p:strVal val="visible"/>
                                      </p:to>
                                    </p:set>
                                    <p:anim calcmode="lin" valueType="num">
                                      <p:cBhvr additive="base">
                                        <p:cTn id="61"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62" dur="10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3">
                                            <p:txEl>
                                              <p:pRg st="12" end="12"/>
                                            </p:txEl>
                                          </p:spTgt>
                                        </p:tgtEl>
                                        <p:attrNameLst>
                                          <p:attrName>style.visibility</p:attrName>
                                        </p:attrNameLst>
                                      </p:cBhvr>
                                      <p:to>
                                        <p:strVal val="visible"/>
                                      </p:to>
                                    </p:set>
                                    <p:anim calcmode="lin" valueType="num">
                                      <p:cBhvr additive="base">
                                        <p:cTn id="67" dur="10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68" dur="10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9ECFB48-0A87-4132-A221-B65607B8B9F8}"/>
              </a:ext>
            </a:extLst>
          </p:cNvPr>
          <p:cNvSpPr/>
          <p:nvPr/>
        </p:nvSpPr>
        <p:spPr>
          <a:xfrm>
            <a:off x="0" y="3429000"/>
            <a:ext cx="12192000" cy="3429000"/>
          </a:xfrm>
          <a:prstGeom prst="rect">
            <a:avLst/>
          </a:prstGeom>
          <a:solidFill>
            <a:schemeClr val="accent1">
              <a:lumMod val="50000"/>
              <a:alpha val="7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orbel" panose="020B0503020204020204"/>
              <a:ea typeface="+mn-ea"/>
              <a:cs typeface="+mn-cs"/>
            </a:endParaRPr>
          </a:p>
        </p:txBody>
      </p:sp>
      <p:sp>
        <p:nvSpPr>
          <p:cNvPr id="4" name="Title 3">
            <a:extLst>
              <a:ext uri="{FF2B5EF4-FFF2-40B4-BE49-F238E27FC236}">
                <a16:creationId xmlns:a16="http://schemas.microsoft.com/office/drawing/2014/main" id="{EF36757B-95E1-4218-9576-0855545400B0}"/>
              </a:ext>
            </a:extLst>
          </p:cNvPr>
          <p:cNvSpPr>
            <a:spLocks noGrp="1"/>
          </p:cNvSpPr>
          <p:nvPr>
            <p:ph type="ctrTitle"/>
          </p:nvPr>
        </p:nvSpPr>
        <p:spPr>
          <a:xfrm>
            <a:off x="1524000" y="4592324"/>
            <a:ext cx="9144000" cy="1102352"/>
          </a:xfrm>
        </p:spPr>
        <p:txBody>
          <a:bodyPr>
            <a:noAutofit/>
          </a:bodyPr>
          <a:lstStyle/>
          <a:p>
            <a:pPr algn="ctr"/>
            <a:r>
              <a:rPr lang="en-US" sz="7200" b="1" dirty="0">
                <a:latin typeface="Arial" panose="020B0604020202020204" pitchFamily="34" charset="0"/>
                <a:cs typeface="Arial" panose="020B0604020202020204" pitchFamily="34" charset="0"/>
              </a:rPr>
              <a:t>Questions?</a:t>
            </a:r>
          </a:p>
        </p:txBody>
      </p:sp>
    </p:spTree>
    <p:extLst>
      <p:ext uri="{BB962C8B-B14F-4D97-AF65-F5344CB8AC3E}">
        <p14:creationId xmlns:p14="http://schemas.microsoft.com/office/powerpoint/2010/main" val="36380991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7D3BB4-9379-4B20-87DB-B8AC37011830}"/>
              </a:ext>
            </a:extLst>
          </p:cNvPr>
          <p:cNvSpPr>
            <a:spLocks noGrp="1"/>
          </p:cNvSpPr>
          <p:nvPr>
            <p:ph type="ctrTitle"/>
          </p:nvPr>
        </p:nvSpPr>
        <p:spPr/>
        <p:txBody>
          <a:bodyPr/>
          <a:lstStyle/>
          <a:p>
            <a:endParaRPr lang="en-US" dirty="0"/>
          </a:p>
        </p:txBody>
      </p:sp>
      <p:sp>
        <p:nvSpPr>
          <p:cNvPr id="3" name="Subtitle 2">
            <a:extLst>
              <a:ext uri="{FF2B5EF4-FFF2-40B4-BE49-F238E27FC236}">
                <a16:creationId xmlns:a16="http://schemas.microsoft.com/office/drawing/2014/main" id="{4BB0150B-54C7-4F89-86D0-05ECEB7ABED4}"/>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37D63259-6A6C-4834-A523-30793D3BFD25}"/>
              </a:ext>
            </a:extLst>
          </p:cNvPr>
          <p:cNvPicPr>
            <a:picLocks noChangeAspect="1"/>
          </p:cNvPicPr>
          <p:nvPr/>
        </p:nvPicPr>
        <p:blipFill>
          <a:blip r:embed="rId2"/>
          <a:stretch>
            <a:fillRect/>
          </a:stretch>
        </p:blipFill>
        <p:spPr>
          <a:xfrm>
            <a:off x="1333499" y="-79514"/>
            <a:ext cx="9554460" cy="6879211"/>
          </a:xfrm>
          <a:prstGeom prst="rect">
            <a:avLst/>
          </a:prstGeom>
        </p:spPr>
      </p:pic>
      <p:pic>
        <p:nvPicPr>
          <p:cNvPr id="6" name="Picture 5">
            <a:extLst>
              <a:ext uri="{FF2B5EF4-FFF2-40B4-BE49-F238E27FC236}">
                <a16:creationId xmlns:a16="http://schemas.microsoft.com/office/drawing/2014/main" id="{C108F9E7-5786-4617-AE35-9263DA854D75}"/>
              </a:ext>
            </a:extLst>
          </p:cNvPr>
          <p:cNvPicPr>
            <a:picLocks noChangeAspect="1"/>
          </p:cNvPicPr>
          <p:nvPr/>
        </p:nvPicPr>
        <p:blipFill>
          <a:blip r:embed="rId3"/>
          <a:stretch>
            <a:fillRect/>
          </a:stretch>
        </p:blipFill>
        <p:spPr>
          <a:xfrm>
            <a:off x="2554357" y="1390698"/>
            <a:ext cx="7845867" cy="4878837"/>
          </a:xfrm>
          <a:prstGeom prst="rect">
            <a:avLst/>
          </a:prstGeom>
        </p:spPr>
      </p:pic>
      <p:sp>
        <p:nvSpPr>
          <p:cNvPr id="4" name="Oval 3">
            <a:extLst>
              <a:ext uri="{FF2B5EF4-FFF2-40B4-BE49-F238E27FC236}">
                <a16:creationId xmlns:a16="http://schemas.microsoft.com/office/drawing/2014/main" id="{669EDC2B-06FE-48E6-A14E-DD46FE80BBCE}"/>
              </a:ext>
            </a:extLst>
          </p:cNvPr>
          <p:cNvSpPr/>
          <p:nvPr/>
        </p:nvSpPr>
        <p:spPr>
          <a:xfrm>
            <a:off x="4422371" y="3607724"/>
            <a:ext cx="773084" cy="840676"/>
          </a:xfrm>
          <a:prstGeom prst="ellipse">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7" name="Oval 6">
            <a:extLst>
              <a:ext uri="{FF2B5EF4-FFF2-40B4-BE49-F238E27FC236}">
                <a16:creationId xmlns:a16="http://schemas.microsoft.com/office/drawing/2014/main" id="{6DBF5056-DE3F-4992-9C61-E0B34E7B8162}"/>
              </a:ext>
            </a:extLst>
          </p:cNvPr>
          <p:cNvSpPr/>
          <p:nvPr/>
        </p:nvSpPr>
        <p:spPr>
          <a:xfrm>
            <a:off x="6781799" y="3757353"/>
            <a:ext cx="707968" cy="754025"/>
          </a:xfrm>
          <a:prstGeom prst="ellipse">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8" name="Oval 7">
            <a:extLst>
              <a:ext uri="{FF2B5EF4-FFF2-40B4-BE49-F238E27FC236}">
                <a16:creationId xmlns:a16="http://schemas.microsoft.com/office/drawing/2014/main" id="{C2583FA3-7EC9-45D9-8535-4300C6C0973D}"/>
              </a:ext>
            </a:extLst>
          </p:cNvPr>
          <p:cNvSpPr/>
          <p:nvPr/>
        </p:nvSpPr>
        <p:spPr>
          <a:xfrm>
            <a:off x="4231179" y="1904612"/>
            <a:ext cx="681644" cy="840676"/>
          </a:xfrm>
          <a:prstGeom prst="ellipse">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9" name="Oval 8">
            <a:extLst>
              <a:ext uri="{FF2B5EF4-FFF2-40B4-BE49-F238E27FC236}">
                <a16:creationId xmlns:a16="http://schemas.microsoft.com/office/drawing/2014/main" id="{18A79AD1-E41C-476A-B91D-753F30C2826A}"/>
              </a:ext>
            </a:extLst>
          </p:cNvPr>
          <p:cNvSpPr/>
          <p:nvPr/>
        </p:nvSpPr>
        <p:spPr>
          <a:xfrm>
            <a:off x="8138161" y="2318725"/>
            <a:ext cx="623454" cy="838675"/>
          </a:xfrm>
          <a:prstGeom prst="ellipse">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10" name="Oval 9">
            <a:extLst>
              <a:ext uri="{FF2B5EF4-FFF2-40B4-BE49-F238E27FC236}">
                <a16:creationId xmlns:a16="http://schemas.microsoft.com/office/drawing/2014/main" id="{27D4AF06-EAD9-4628-B5FA-6C97A861FF23}"/>
              </a:ext>
            </a:extLst>
          </p:cNvPr>
          <p:cNvSpPr/>
          <p:nvPr/>
        </p:nvSpPr>
        <p:spPr>
          <a:xfrm>
            <a:off x="9185564" y="2635135"/>
            <a:ext cx="623454" cy="656705"/>
          </a:xfrm>
          <a:prstGeom prst="ellipse">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11" name="Oval 10">
            <a:extLst>
              <a:ext uri="{FF2B5EF4-FFF2-40B4-BE49-F238E27FC236}">
                <a16:creationId xmlns:a16="http://schemas.microsoft.com/office/drawing/2014/main" id="{0B2C6D03-CFB3-49E8-AABB-AC8A1E7BA40A}"/>
              </a:ext>
            </a:extLst>
          </p:cNvPr>
          <p:cNvSpPr/>
          <p:nvPr/>
        </p:nvSpPr>
        <p:spPr>
          <a:xfrm>
            <a:off x="6641869" y="4962698"/>
            <a:ext cx="707968" cy="754025"/>
          </a:xfrm>
          <a:prstGeom prst="ellipse">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12" name="Oval 11">
            <a:extLst>
              <a:ext uri="{FF2B5EF4-FFF2-40B4-BE49-F238E27FC236}">
                <a16:creationId xmlns:a16="http://schemas.microsoft.com/office/drawing/2014/main" id="{43BFD0A0-5348-4B15-9CDA-59457C0205B0}"/>
              </a:ext>
            </a:extLst>
          </p:cNvPr>
          <p:cNvSpPr/>
          <p:nvPr/>
        </p:nvSpPr>
        <p:spPr>
          <a:xfrm>
            <a:off x="8678487" y="4663440"/>
            <a:ext cx="707968" cy="640080"/>
          </a:xfrm>
          <a:prstGeom prst="ellipse">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13" name="Oval 12">
            <a:extLst>
              <a:ext uri="{FF2B5EF4-FFF2-40B4-BE49-F238E27FC236}">
                <a16:creationId xmlns:a16="http://schemas.microsoft.com/office/drawing/2014/main" id="{61B53A54-7321-42DB-AF5B-38F746ED2443}"/>
              </a:ext>
            </a:extLst>
          </p:cNvPr>
          <p:cNvSpPr/>
          <p:nvPr/>
        </p:nvSpPr>
        <p:spPr>
          <a:xfrm>
            <a:off x="5128953" y="3694375"/>
            <a:ext cx="473825" cy="769653"/>
          </a:xfrm>
          <a:prstGeom prst="ellipse">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7025652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2B5B7D-9AC4-4266-B888-6822E37C1830}"/>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1E9BF454-E022-4ABA-84D9-7E557D6712C1}"/>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30E87AF4-CA96-4F48-B0B2-B5088939E2F6}"/>
              </a:ext>
            </a:extLst>
          </p:cNvPr>
          <p:cNvPicPr>
            <a:picLocks noChangeAspect="1"/>
          </p:cNvPicPr>
          <p:nvPr/>
        </p:nvPicPr>
        <p:blipFill>
          <a:blip r:embed="rId2"/>
          <a:stretch>
            <a:fillRect/>
          </a:stretch>
        </p:blipFill>
        <p:spPr>
          <a:xfrm>
            <a:off x="1469385" y="0"/>
            <a:ext cx="9253229" cy="6858000"/>
          </a:xfrm>
          <a:prstGeom prst="rect">
            <a:avLst/>
          </a:prstGeom>
        </p:spPr>
      </p:pic>
      <p:pic>
        <p:nvPicPr>
          <p:cNvPr id="6" name="Picture 5">
            <a:extLst>
              <a:ext uri="{FF2B5EF4-FFF2-40B4-BE49-F238E27FC236}">
                <a16:creationId xmlns:a16="http://schemas.microsoft.com/office/drawing/2014/main" id="{3B32F5EC-99C4-4AA9-A496-4B2600DB3C1A}"/>
              </a:ext>
            </a:extLst>
          </p:cNvPr>
          <p:cNvPicPr>
            <a:picLocks noChangeAspect="1"/>
          </p:cNvPicPr>
          <p:nvPr/>
        </p:nvPicPr>
        <p:blipFill>
          <a:blip r:embed="rId3"/>
          <a:stretch>
            <a:fillRect/>
          </a:stretch>
        </p:blipFill>
        <p:spPr>
          <a:xfrm>
            <a:off x="2676106" y="1321904"/>
            <a:ext cx="7501564" cy="4621932"/>
          </a:xfrm>
          <a:prstGeom prst="rect">
            <a:avLst/>
          </a:prstGeom>
        </p:spPr>
      </p:pic>
      <p:sp>
        <p:nvSpPr>
          <p:cNvPr id="4" name="Oval 3">
            <a:extLst>
              <a:ext uri="{FF2B5EF4-FFF2-40B4-BE49-F238E27FC236}">
                <a16:creationId xmlns:a16="http://schemas.microsoft.com/office/drawing/2014/main" id="{0832FE8B-1417-444A-BF65-9ABA815AEB62}"/>
              </a:ext>
            </a:extLst>
          </p:cNvPr>
          <p:cNvSpPr/>
          <p:nvPr/>
        </p:nvSpPr>
        <p:spPr>
          <a:xfrm>
            <a:off x="5245331" y="3429000"/>
            <a:ext cx="590204" cy="743989"/>
          </a:xfrm>
          <a:prstGeom prst="ellipse">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7" name="Oval 6">
            <a:extLst>
              <a:ext uri="{FF2B5EF4-FFF2-40B4-BE49-F238E27FC236}">
                <a16:creationId xmlns:a16="http://schemas.microsoft.com/office/drawing/2014/main" id="{1A1D703E-0F7C-4D16-BB14-16D3EEDB2463}"/>
              </a:ext>
            </a:extLst>
          </p:cNvPr>
          <p:cNvSpPr/>
          <p:nvPr/>
        </p:nvSpPr>
        <p:spPr>
          <a:xfrm>
            <a:off x="4181302" y="3200400"/>
            <a:ext cx="1005840" cy="1197033"/>
          </a:xfrm>
          <a:prstGeom prst="ellipse">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8" name="Oval 7">
            <a:extLst>
              <a:ext uri="{FF2B5EF4-FFF2-40B4-BE49-F238E27FC236}">
                <a16:creationId xmlns:a16="http://schemas.microsoft.com/office/drawing/2014/main" id="{FC4F73A8-F1B3-4FC7-8E42-AF094C492216}"/>
              </a:ext>
            </a:extLst>
          </p:cNvPr>
          <p:cNvSpPr/>
          <p:nvPr/>
        </p:nvSpPr>
        <p:spPr>
          <a:xfrm>
            <a:off x="6741622" y="3574473"/>
            <a:ext cx="1005840" cy="822960"/>
          </a:xfrm>
          <a:prstGeom prst="ellipse">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9" name="Oval 8">
            <a:extLst>
              <a:ext uri="{FF2B5EF4-FFF2-40B4-BE49-F238E27FC236}">
                <a16:creationId xmlns:a16="http://schemas.microsoft.com/office/drawing/2014/main" id="{A934EEB2-3232-45FB-AAEF-A0B93A70EFCA}"/>
              </a:ext>
            </a:extLst>
          </p:cNvPr>
          <p:cNvSpPr/>
          <p:nvPr/>
        </p:nvSpPr>
        <p:spPr>
          <a:xfrm>
            <a:off x="9077498" y="2618509"/>
            <a:ext cx="731520" cy="810491"/>
          </a:xfrm>
          <a:prstGeom prst="ellipse">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10" name="Oval 9">
            <a:extLst>
              <a:ext uri="{FF2B5EF4-FFF2-40B4-BE49-F238E27FC236}">
                <a16:creationId xmlns:a16="http://schemas.microsoft.com/office/drawing/2014/main" id="{A38F3DD6-D22F-49E1-8007-78E425F6F7FE}"/>
              </a:ext>
            </a:extLst>
          </p:cNvPr>
          <p:cNvSpPr/>
          <p:nvPr/>
        </p:nvSpPr>
        <p:spPr>
          <a:xfrm>
            <a:off x="8146473" y="2410691"/>
            <a:ext cx="640080" cy="640080"/>
          </a:xfrm>
          <a:prstGeom prst="ellipse">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11" name="Oval 10">
            <a:extLst>
              <a:ext uri="{FF2B5EF4-FFF2-40B4-BE49-F238E27FC236}">
                <a16:creationId xmlns:a16="http://schemas.microsoft.com/office/drawing/2014/main" id="{5A0ACCEB-31D0-4E0B-9A86-23B26F10A210}"/>
              </a:ext>
            </a:extLst>
          </p:cNvPr>
          <p:cNvSpPr/>
          <p:nvPr/>
        </p:nvSpPr>
        <p:spPr>
          <a:xfrm>
            <a:off x="6384174" y="4620757"/>
            <a:ext cx="881150" cy="990333"/>
          </a:xfrm>
          <a:prstGeom prst="ellipse">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12" name="Oval 11">
            <a:extLst>
              <a:ext uri="{FF2B5EF4-FFF2-40B4-BE49-F238E27FC236}">
                <a16:creationId xmlns:a16="http://schemas.microsoft.com/office/drawing/2014/main" id="{46BC44F1-33EB-4F5C-AAE1-8EC808E23530}"/>
              </a:ext>
            </a:extLst>
          </p:cNvPr>
          <p:cNvSpPr/>
          <p:nvPr/>
        </p:nvSpPr>
        <p:spPr>
          <a:xfrm>
            <a:off x="8603673" y="4555375"/>
            <a:ext cx="814647" cy="640080"/>
          </a:xfrm>
          <a:prstGeom prst="ellipse">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2957645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869ED7-2DEE-46B5-9D92-C82C5B550D8D}"/>
              </a:ext>
            </a:extLst>
          </p:cNvPr>
          <p:cNvSpPr>
            <a:spLocks noGrp="1"/>
          </p:cNvSpPr>
          <p:nvPr>
            <p:ph type="title"/>
          </p:nvPr>
        </p:nvSpPr>
        <p:spPr/>
        <p:txBody>
          <a:bodyPr/>
          <a:lstStyle/>
          <a:p>
            <a:endParaRPr lang="en-US" dirty="0"/>
          </a:p>
        </p:txBody>
      </p:sp>
      <p:sp>
        <p:nvSpPr>
          <p:cNvPr id="9" name="Content Placeholder 8">
            <a:extLst>
              <a:ext uri="{FF2B5EF4-FFF2-40B4-BE49-F238E27FC236}">
                <a16:creationId xmlns:a16="http://schemas.microsoft.com/office/drawing/2014/main" id="{81EB2A77-7A5D-42BA-9ACD-5302210EA6B3}"/>
              </a:ext>
            </a:extLst>
          </p:cNvPr>
          <p:cNvSpPr>
            <a:spLocks noGrp="1"/>
          </p:cNvSpPr>
          <p:nvPr>
            <p:ph idx="1"/>
          </p:nvPr>
        </p:nvSpPr>
        <p:spPr/>
        <p:txBody>
          <a:bodyPr/>
          <a:lstStyle/>
          <a:p>
            <a:endParaRPr lang="en-US"/>
          </a:p>
        </p:txBody>
      </p:sp>
      <p:pic>
        <p:nvPicPr>
          <p:cNvPr id="11" name="Picture 10">
            <a:extLst>
              <a:ext uri="{FF2B5EF4-FFF2-40B4-BE49-F238E27FC236}">
                <a16:creationId xmlns:a16="http://schemas.microsoft.com/office/drawing/2014/main" id="{522B592F-321E-411B-B7E3-BA94D9EA5B8D}"/>
              </a:ext>
            </a:extLst>
          </p:cNvPr>
          <p:cNvPicPr>
            <a:picLocks noChangeAspect="1"/>
          </p:cNvPicPr>
          <p:nvPr/>
        </p:nvPicPr>
        <p:blipFill>
          <a:blip r:embed="rId2"/>
          <a:stretch>
            <a:fillRect/>
          </a:stretch>
        </p:blipFill>
        <p:spPr>
          <a:xfrm>
            <a:off x="1028975" y="0"/>
            <a:ext cx="10134050" cy="6858000"/>
          </a:xfrm>
          <a:prstGeom prst="rect">
            <a:avLst/>
          </a:prstGeom>
        </p:spPr>
      </p:pic>
    </p:spTree>
    <p:extLst>
      <p:ext uri="{BB962C8B-B14F-4D97-AF65-F5344CB8AC3E}">
        <p14:creationId xmlns:p14="http://schemas.microsoft.com/office/powerpoint/2010/main" val="7106819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120CF6-705E-4C79-81A3-406DA390FE30}"/>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D4A38382-6A17-4338-B6DE-71E094F59F86}"/>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5F32CBA2-659F-41FF-95DC-F46C4739907D}"/>
              </a:ext>
            </a:extLst>
          </p:cNvPr>
          <p:cNvPicPr>
            <a:picLocks noChangeAspect="1"/>
          </p:cNvPicPr>
          <p:nvPr/>
        </p:nvPicPr>
        <p:blipFill>
          <a:blip r:embed="rId2"/>
          <a:stretch>
            <a:fillRect/>
          </a:stretch>
        </p:blipFill>
        <p:spPr>
          <a:xfrm>
            <a:off x="1274003" y="0"/>
            <a:ext cx="9925793" cy="6858000"/>
          </a:xfrm>
          <a:prstGeom prst="rect">
            <a:avLst/>
          </a:prstGeom>
        </p:spPr>
      </p:pic>
    </p:spTree>
    <p:extLst>
      <p:ext uri="{BB962C8B-B14F-4D97-AF65-F5344CB8AC3E}">
        <p14:creationId xmlns:p14="http://schemas.microsoft.com/office/powerpoint/2010/main" val="24814951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9ECFB48-0A87-4132-A221-B65607B8B9F8}"/>
              </a:ext>
            </a:extLst>
          </p:cNvPr>
          <p:cNvSpPr/>
          <p:nvPr/>
        </p:nvSpPr>
        <p:spPr>
          <a:xfrm>
            <a:off x="0" y="3429000"/>
            <a:ext cx="12192000" cy="3429000"/>
          </a:xfrm>
          <a:prstGeom prst="rect">
            <a:avLst/>
          </a:prstGeom>
          <a:solidFill>
            <a:schemeClr val="accent1">
              <a:lumMod val="50000"/>
              <a:alpha val="7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EF36757B-95E1-4218-9576-0855545400B0}"/>
              </a:ext>
            </a:extLst>
          </p:cNvPr>
          <p:cNvSpPr>
            <a:spLocks noGrp="1"/>
          </p:cNvSpPr>
          <p:nvPr>
            <p:ph type="ctrTitle"/>
          </p:nvPr>
        </p:nvSpPr>
        <p:spPr>
          <a:xfrm>
            <a:off x="1524000" y="3948680"/>
            <a:ext cx="9144000" cy="1102352"/>
          </a:xfrm>
        </p:spPr>
        <p:txBody>
          <a:bodyPr>
            <a:normAutofit/>
          </a:bodyPr>
          <a:lstStyle/>
          <a:p>
            <a:pPr algn="ctr"/>
            <a:r>
              <a:rPr lang="en-US" sz="7200" b="1" dirty="0">
                <a:latin typeface="Arial" panose="020B0604020202020204" pitchFamily="34" charset="0"/>
                <a:cs typeface="Arial" panose="020B0604020202020204" pitchFamily="34" charset="0"/>
              </a:rPr>
              <a:t>Covid-19 Relief</a:t>
            </a:r>
          </a:p>
        </p:txBody>
      </p:sp>
      <p:sp>
        <p:nvSpPr>
          <p:cNvPr id="5" name="Subtitle 4">
            <a:extLst>
              <a:ext uri="{FF2B5EF4-FFF2-40B4-BE49-F238E27FC236}">
                <a16:creationId xmlns:a16="http://schemas.microsoft.com/office/drawing/2014/main" id="{31782BF8-718E-4B51-9D12-D3254A6B427B}"/>
              </a:ext>
            </a:extLst>
          </p:cNvPr>
          <p:cNvSpPr>
            <a:spLocks noGrp="1"/>
          </p:cNvSpPr>
          <p:nvPr>
            <p:ph type="subTitle" idx="1"/>
          </p:nvPr>
        </p:nvSpPr>
        <p:spPr>
          <a:xfrm>
            <a:off x="1524000" y="5168962"/>
            <a:ext cx="9144000" cy="1013177"/>
          </a:xfrm>
        </p:spPr>
        <p:txBody>
          <a:bodyPr>
            <a:noAutofit/>
          </a:bodyPr>
          <a:lstStyle/>
          <a:p>
            <a:pPr algn="ctr"/>
            <a:r>
              <a:rPr lang="en-US" dirty="0">
                <a:solidFill>
                  <a:schemeClr val="tx1"/>
                </a:solidFill>
                <a:latin typeface="Arial" panose="020B0604020202020204" pitchFamily="34" charset="0"/>
                <a:cs typeface="Arial" panose="020B0604020202020204" pitchFamily="34" charset="0"/>
              </a:rPr>
              <a:t>What you as a funeral director can expect and how you can help your families.</a:t>
            </a:r>
          </a:p>
        </p:txBody>
      </p:sp>
      <p:pic>
        <p:nvPicPr>
          <p:cNvPr id="8" name="Picture 7" descr="Logo, company name&#10;&#10;Description automatically generated">
            <a:extLst>
              <a:ext uri="{FF2B5EF4-FFF2-40B4-BE49-F238E27FC236}">
                <a16:creationId xmlns:a16="http://schemas.microsoft.com/office/drawing/2014/main" id="{416F7E4E-AE87-434B-8C99-FF4C72399E5F}"/>
              </a:ext>
            </a:extLst>
          </p:cNvPr>
          <p:cNvPicPr>
            <a:picLocks noChangeAspect="1"/>
          </p:cNvPicPr>
          <p:nvPr/>
        </p:nvPicPr>
        <p:blipFill>
          <a:blip r:embed="rId3"/>
          <a:stretch>
            <a:fillRect/>
          </a:stretch>
        </p:blipFill>
        <p:spPr>
          <a:xfrm>
            <a:off x="3638358" y="1410857"/>
            <a:ext cx="4915283" cy="1602810"/>
          </a:xfrm>
          <a:prstGeom prst="rect">
            <a:avLst/>
          </a:prstGeom>
        </p:spPr>
      </p:pic>
    </p:spTree>
    <p:extLst>
      <p:ext uri="{BB962C8B-B14F-4D97-AF65-F5344CB8AC3E}">
        <p14:creationId xmlns:p14="http://schemas.microsoft.com/office/powerpoint/2010/main" val="28189804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1FEAA4E-73BD-4FB5-A2CB-F478E24B4D13}"/>
              </a:ext>
            </a:extLst>
          </p:cNvPr>
          <p:cNvSpPr>
            <a:spLocks noGrp="1"/>
          </p:cNvSpPr>
          <p:nvPr>
            <p:ph idx="1"/>
          </p:nvPr>
        </p:nvSpPr>
        <p:spPr>
          <a:xfrm>
            <a:off x="838199" y="350258"/>
            <a:ext cx="10515600" cy="5563525"/>
          </a:xfrm>
        </p:spPr>
        <p:txBody>
          <a:bodyPr>
            <a:normAutofit fontScale="92500"/>
          </a:bodyPr>
          <a:lstStyle/>
          <a:p>
            <a:pPr marL="0" indent="0">
              <a:buNone/>
            </a:pPr>
            <a:r>
              <a:rPr lang="en-US" sz="4000" dirty="0">
                <a:latin typeface="Arial" panose="020B0604020202020204" pitchFamily="34" charset="0"/>
                <a:cs typeface="Arial" panose="020B0604020202020204" pitchFamily="34" charset="0"/>
              </a:rPr>
              <a:t>Assisting families in completing the memorialization process is now made easier due to the recently passed omnibus Covid relief bill.  </a:t>
            </a:r>
          </a:p>
          <a:p>
            <a:pPr marL="0" indent="0">
              <a:buNone/>
            </a:pPr>
            <a:r>
              <a:rPr lang="en-US" sz="4000" dirty="0">
                <a:latin typeface="Arial" panose="020B0604020202020204" pitchFamily="34" charset="0"/>
                <a:cs typeface="Arial" panose="020B0604020202020204" pitchFamily="34" charset="0"/>
              </a:rPr>
              <a:t>Under the Coronavirus Response and Relief Supplemental Appropriations Act of 2021 and the American Rescue Plan Act of 2021, FEMA will provide financial assistance to families for up to $9,000 for COVID-19-related funeral expenses incurred after January 20, 2020.</a:t>
            </a:r>
          </a:p>
          <a:p>
            <a:endParaRPr lang="en-US" dirty="0">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FADB3F6E-5357-47D2-81A4-6F093BDD8B6D}"/>
              </a:ext>
            </a:extLst>
          </p:cNvPr>
          <p:cNvSpPr txBox="1"/>
          <p:nvPr/>
        </p:nvSpPr>
        <p:spPr>
          <a:xfrm>
            <a:off x="677007" y="6138409"/>
            <a:ext cx="10837985" cy="369332"/>
          </a:xfrm>
          <a:prstGeom prst="rect">
            <a:avLst/>
          </a:prstGeom>
          <a:noFill/>
        </p:spPr>
        <p:txBody>
          <a:bodyPr wrap="square">
            <a:spAutoFit/>
          </a:bodyPr>
          <a:lstStyle/>
          <a:p>
            <a:pPr algn="ctr"/>
            <a:r>
              <a:rPr lang="en-US" dirty="0">
                <a:latin typeface="Arial" panose="020B0604020202020204" pitchFamily="34" charset="0"/>
                <a:cs typeface="Arial" panose="020B0604020202020204" pitchFamily="34" charset="0"/>
              </a:rPr>
              <a:t>fema.gov/disasters/coronavirus/economic/funeral-assistance</a:t>
            </a:r>
          </a:p>
        </p:txBody>
      </p:sp>
    </p:spTree>
    <p:extLst>
      <p:ext uri="{BB962C8B-B14F-4D97-AF65-F5344CB8AC3E}">
        <p14:creationId xmlns:p14="http://schemas.microsoft.com/office/powerpoint/2010/main" val="25832072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9ECFB48-0A87-4132-A221-B65607B8B9F8}"/>
              </a:ext>
            </a:extLst>
          </p:cNvPr>
          <p:cNvSpPr/>
          <p:nvPr/>
        </p:nvSpPr>
        <p:spPr>
          <a:xfrm>
            <a:off x="0" y="3429000"/>
            <a:ext cx="12192000" cy="3429000"/>
          </a:xfrm>
          <a:prstGeom prst="rect">
            <a:avLst/>
          </a:prstGeom>
          <a:solidFill>
            <a:schemeClr val="accent1">
              <a:lumMod val="50000"/>
              <a:alpha val="7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orbel" panose="020B0503020204020204"/>
              <a:ea typeface="+mn-ea"/>
              <a:cs typeface="+mn-cs"/>
            </a:endParaRPr>
          </a:p>
        </p:txBody>
      </p:sp>
      <p:sp>
        <p:nvSpPr>
          <p:cNvPr id="4" name="Title 3">
            <a:extLst>
              <a:ext uri="{FF2B5EF4-FFF2-40B4-BE49-F238E27FC236}">
                <a16:creationId xmlns:a16="http://schemas.microsoft.com/office/drawing/2014/main" id="{EF36757B-95E1-4218-9576-0855545400B0}"/>
              </a:ext>
            </a:extLst>
          </p:cNvPr>
          <p:cNvSpPr>
            <a:spLocks noGrp="1"/>
          </p:cNvSpPr>
          <p:nvPr>
            <p:ph type="ctrTitle"/>
          </p:nvPr>
        </p:nvSpPr>
        <p:spPr>
          <a:xfrm>
            <a:off x="1524000" y="4592324"/>
            <a:ext cx="9144000" cy="1102352"/>
          </a:xfrm>
        </p:spPr>
        <p:txBody>
          <a:bodyPr>
            <a:noAutofit/>
          </a:bodyPr>
          <a:lstStyle/>
          <a:p>
            <a:pPr algn="ctr"/>
            <a:r>
              <a:rPr lang="en-US" sz="6000" b="1" dirty="0">
                <a:latin typeface="Arial" panose="020B0604020202020204" pitchFamily="34" charset="0"/>
                <a:cs typeface="Arial" panose="020B0604020202020204" pitchFamily="34" charset="0"/>
              </a:rPr>
              <a:t>Who’s eligible for </a:t>
            </a:r>
            <a:br>
              <a:rPr lang="en-US" sz="6000" b="1" dirty="0">
                <a:latin typeface="Arial" panose="020B0604020202020204" pitchFamily="34" charset="0"/>
                <a:cs typeface="Arial" panose="020B0604020202020204" pitchFamily="34" charset="0"/>
              </a:rPr>
            </a:br>
            <a:r>
              <a:rPr lang="en-US" sz="6000" b="1" dirty="0">
                <a:latin typeface="Arial" panose="020B0604020202020204" pitchFamily="34" charset="0"/>
                <a:cs typeface="Arial" panose="020B0604020202020204" pitchFamily="34" charset="0"/>
              </a:rPr>
              <a:t>COVID-19 Funeral Assistance?</a:t>
            </a:r>
          </a:p>
        </p:txBody>
      </p:sp>
    </p:spTree>
    <p:extLst>
      <p:ext uri="{BB962C8B-B14F-4D97-AF65-F5344CB8AC3E}">
        <p14:creationId xmlns:p14="http://schemas.microsoft.com/office/powerpoint/2010/main" val="3721153991"/>
      </p:ext>
    </p:extLst>
  </p:cSld>
  <p:clrMapOvr>
    <a:masterClrMapping/>
  </p:clrMapOvr>
</p:sld>
</file>

<file path=ppt/theme/theme1.xml><?xml version="1.0" encoding="utf-8"?>
<a:theme xmlns:a="http://schemas.openxmlformats.org/drawingml/2006/main" name="Depth">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TM04033923[[fn=Depth]]</Template>
  <TotalTime>2471</TotalTime>
  <Words>974</Words>
  <Application>Microsoft Office PowerPoint</Application>
  <PresentationFormat>Widescreen</PresentationFormat>
  <Paragraphs>92</Paragraphs>
  <Slides>24</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24</vt:i4>
      </vt:variant>
    </vt:vector>
  </HeadingPairs>
  <TitlesOfParts>
    <vt:vector size="30" baseType="lpstr">
      <vt:lpstr>Arial</vt:lpstr>
      <vt:lpstr>Calibri</vt:lpstr>
      <vt:lpstr>Calibri Light</vt:lpstr>
      <vt:lpstr>Corbel</vt:lpstr>
      <vt:lpstr>Depth</vt:lpstr>
      <vt:lpstr>1_Office Theme</vt:lpstr>
      <vt:lpstr>&amp; Covid-19</vt:lpstr>
      <vt:lpstr>Covid-19 Deaths</vt:lpstr>
      <vt:lpstr>PowerPoint Presentation</vt:lpstr>
      <vt:lpstr>PowerPoint Presentation</vt:lpstr>
      <vt:lpstr>PowerPoint Presentation</vt:lpstr>
      <vt:lpstr>PowerPoint Presentation</vt:lpstr>
      <vt:lpstr>Covid-19 Relief</vt:lpstr>
      <vt:lpstr>PowerPoint Presentation</vt:lpstr>
      <vt:lpstr>Who’s eligible for  COVID-19 Funeral Assistance?</vt:lpstr>
      <vt:lpstr>PowerPoint Presentation</vt:lpstr>
      <vt:lpstr>PowerPoint Presentation</vt:lpstr>
      <vt:lpstr>What a family needs  for COVID-19 Relief</vt:lpstr>
      <vt:lpstr>PowerPoint Presentation</vt:lpstr>
      <vt:lpstr>Covered Funeral Expenses</vt:lpstr>
      <vt:lpstr>PowerPoint Presentation</vt:lpstr>
      <vt:lpstr>Families – Funeral Homes COVID-19</vt:lpstr>
      <vt:lpstr>PowerPoint Presentation</vt:lpstr>
      <vt:lpstr>PowerPoint Presentation</vt:lpstr>
      <vt:lpstr>PowerPoint Presentation</vt:lpstr>
      <vt:lpstr>Helpful Resources</vt:lpstr>
      <vt:lpstr>PowerPoint Presentation</vt:lpstr>
      <vt:lpstr>PowerPoint Presentation</vt:lpstr>
      <vt:lpstr>PowerPoint Presentation</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Wilbert Funeral Services &amp; Covid-19 Relief</dc:title>
  <dc:creator>Kat Williams</dc:creator>
  <cp:lastModifiedBy>Mike Nash</cp:lastModifiedBy>
  <cp:revision>79</cp:revision>
  <dcterms:created xsi:type="dcterms:W3CDTF">2021-04-12T14:36:40Z</dcterms:created>
  <dcterms:modified xsi:type="dcterms:W3CDTF">2021-04-20T17:15:22Z</dcterms:modified>
</cp:coreProperties>
</file>